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4" r:id="rId2"/>
  </p:sldMasterIdLst>
  <p:sldIdLst>
    <p:sldId id="256" r:id="rId3"/>
    <p:sldId id="258" r:id="rId4"/>
    <p:sldId id="261" r:id="rId5"/>
    <p:sldId id="282" r:id="rId6"/>
    <p:sldId id="283" r:id="rId7"/>
    <p:sldId id="286" r:id="rId8"/>
    <p:sldId id="287" r:id="rId9"/>
    <p:sldId id="288" r:id="rId10"/>
    <p:sldId id="264" r:id="rId11"/>
    <p:sldId id="263" r:id="rId12"/>
    <p:sldId id="265" r:id="rId13"/>
    <p:sldId id="285" r:id="rId1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3B9B"/>
    <a:srgbClr val="FFD757"/>
    <a:srgbClr val="FFFFCC"/>
    <a:srgbClr val="F9E659"/>
    <a:srgbClr val="FF99CC"/>
    <a:srgbClr val="CCFF66"/>
    <a:srgbClr val="003300"/>
    <a:srgbClr val="FF66CC"/>
    <a:srgbClr val="FFCCFF"/>
    <a:srgbClr val="FCE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964" autoAdjust="0"/>
  </p:normalViewPr>
  <p:slideViewPr>
    <p:cSldViewPr>
      <p:cViewPr varScale="1">
        <p:scale>
          <a:sx n="94" d="100"/>
          <a:sy n="94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5CDD4-C0C3-4D9C-9E78-D212314BF11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D1E693-7F62-4995-9F6E-78134C75F47A}">
      <dgm:prSet phldrT="[Text]"/>
      <dgm:spPr/>
      <dgm:t>
        <a:bodyPr/>
        <a:lstStyle/>
        <a:p>
          <a:r>
            <a:rPr lang="fa-IR" dirty="0" smtClean="0">
              <a:solidFill>
                <a:srgbClr val="003300"/>
              </a:solidFill>
            </a:rPr>
            <a:t>ویژگی های کانی </a:t>
          </a:r>
          <a:endParaRPr lang="en-US" dirty="0">
            <a:solidFill>
              <a:srgbClr val="003300"/>
            </a:solidFill>
          </a:endParaRPr>
        </a:p>
      </dgm:t>
    </dgm:pt>
    <dgm:pt modelId="{9CD3F515-0E96-4C2F-AF94-3C6575C56E7C}" type="parTrans" cxnId="{58FB89D8-D6F3-48D5-81C9-57C62431E3FC}">
      <dgm:prSet/>
      <dgm:spPr/>
      <dgm:t>
        <a:bodyPr/>
        <a:lstStyle/>
        <a:p>
          <a:endParaRPr lang="en-US"/>
        </a:p>
      </dgm:t>
    </dgm:pt>
    <dgm:pt modelId="{E1A725A0-A7B8-479E-B52B-C49C547C64E0}" type="sibTrans" cxnId="{58FB89D8-D6F3-48D5-81C9-57C62431E3FC}">
      <dgm:prSet/>
      <dgm:spPr/>
      <dgm:t>
        <a:bodyPr/>
        <a:lstStyle/>
        <a:p>
          <a:endParaRPr lang="en-US"/>
        </a:p>
      </dgm:t>
    </dgm:pt>
    <dgm:pt modelId="{AEB253E3-91ED-46D8-8317-66E5897FFBE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مواد طبیعی</a:t>
          </a:r>
          <a:endParaRPr lang="en-US" dirty="0"/>
        </a:p>
      </dgm:t>
    </dgm:pt>
    <dgm:pt modelId="{164B159E-CC5D-4288-AA5A-4946FBD99F2A}" type="parTrans" cxnId="{45CD0411-5A77-40E8-9CFD-88BCDCD39C9D}">
      <dgm:prSet/>
      <dgm:spPr/>
      <dgm:t>
        <a:bodyPr/>
        <a:lstStyle/>
        <a:p>
          <a:endParaRPr lang="en-US"/>
        </a:p>
      </dgm:t>
    </dgm:pt>
    <dgm:pt modelId="{23640762-FFC0-45F8-9DD8-468FEB552FDB}" type="sibTrans" cxnId="{45CD0411-5A77-40E8-9CFD-88BCDCD39C9D}">
      <dgm:prSet/>
      <dgm:spPr/>
      <dgm:t>
        <a:bodyPr/>
        <a:lstStyle/>
        <a:p>
          <a:endParaRPr lang="en-US"/>
        </a:p>
      </dgm:t>
    </dgm:pt>
    <dgm:pt modelId="{D0E143B5-8004-47A4-8A89-AE097BD31EAC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جامد</a:t>
          </a:r>
          <a:endParaRPr lang="en-US" dirty="0"/>
        </a:p>
      </dgm:t>
    </dgm:pt>
    <dgm:pt modelId="{2C09C779-66B7-40B3-8D60-E0829E0CF1AE}" type="parTrans" cxnId="{12C70A6D-60A8-4BFF-99C3-A5E8E29C4E92}">
      <dgm:prSet/>
      <dgm:spPr/>
      <dgm:t>
        <a:bodyPr/>
        <a:lstStyle/>
        <a:p>
          <a:endParaRPr lang="en-US"/>
        </a:p>
      </dgm:t>
    </dgm:pt>
    <dgm:pt modelId="{9364A24F-22A9-4813-A8C3-B8912E48C049}" type="sibTrans" cxnId="{12C70A6D-60A8-4BFF-99C3-A5E8E29C4E92}">
      <dgm:prSet/>
      <dgm:spPr/>
      <dgm:t>
        <a:bodyPr/>
        <a:lstStyle/>
        <a:p>
          <a:endParaRPr lang="en-US"/>
        </a:p>
      </dgm:t>
    </dgm:pt>
    <dgm:pt modelId="{68DBDD70-25A4-4347-898A-57DDD7DB00EE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ترکیب شیمیایی نسبتا ثابت  </a:t>
          </a:r>
          <a:endParaRPr lang="en-US" dirty="0"/>
        </a:p>
      </dgm:t>
    </dgm:pt>
    <dgm:pt modelId="{4E78177B-AB30-4542-A9C7-1755E3888E92}" type="parTrans" cxnId="{77480A82-9BC8-4F18-ADB1-06A4C6509A99}">
      <dgm:prSet/>
      <dgm:spPr/>
      <dgm:t>
        <a:bodyPr/>
        <a:lstStyle/>
        <a:p>
          <a:endParaRPr lang="en-US"/>
        </a:p>
      </dgm:t>
    </dgm:pt>
    <dgm:pt modelId="{2704031F-B61A-4D72-9E22-F96F3F756CD2}" type="sibTrans" cxnId="{77480A82-9BC8-4F18-ADB1-06A4C6509A99}">
      <dgm:prSet/>
      <dgm:spPr/>
      <dgm:t>
        <a:bodyPr/>
        <a:lstStyle/>
        <a:p>
          <a:endParaRPr lang="en-US"/>
        </a:p>
      </dgm:t>
    </dgm:pt>
    <dgm:pt modelId="{51BADABE-573A-4818-80E7-83C65222EAE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متبلور</a:t>
          </a:r>
          <a:endParaRPr lang="en-US" dirty="0"/>
        </a:p>
      </dgm:t>
    </dgm:pt>
    <dgm:pt modelId="{7FD0B231-2BA5-4F3B-82EE-28D47AA669D9}" type="parTrans" cxnId="{8733D389-4198-4D73-BACD-848F8E819614}">
      <dgm:prSet/>
      <dgm:spPr/>
      <dgm:t>
        <a:bodyPr/>
        <a:lstStyle/>
        <a:p>
          <a:endParaRPr lang="en-US"/>
        </a:p>
      </dgm:t>
    </dgm:pt>
    <dgm:pt modelId="{42CFAE34-7426-4132-8265-F6B6B542BB97}" type="sibTrans" cxnId="{8733D389-4198-4D73-BACD-848F8E819614}">
      <dgm:prSet/>
      <dgm:spPr/>
      <dgm:t>
        <a:bodyPr/>
        <a:lstStyle/>
        <a:p>
          <a:endParaRPr lang="en-US"/>
        </a:p>
      </dgm:t>
    </dgm:pt>
    <dgm:pt modelId="{26F8D6BC-59EA-4120-83C8-3F911B5F0412}" type="pres">
      <dgm:prSet presAssocID="{1E65CDD4-C0C3-4D9C-9E78-D212314BF11C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DB4DAD-0378-423E-8536-2CF026B9EE35}" type="pres">
      <dgm:prSet presAssocID="{1DD1E693-7F62-4995-9F6E-78134C75F47A}" presName="root1" presStyleCnt="0"/>
      <dgm:spPr/>
    </dgm:pt>
    <dgm:pt modelId="{AB9E5D87-B798-4AE0-ABA3-835B5728A17F}" type="pres">
      <dgm:prSet presAssocID="{1DD1E693-7F62-4995-9F6E-78134C75F47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FF4DFC-3E56-4318-974C-19C4F30D72A2}" type="pres">
      <dgm:prSet presAssocID="{1DD1E693-7F62-4995-9F6E-78134C75F47A}" presName="level2hierChild" presStyleCnt="0"/>
      <dgm:spPr/>
    </dgm:pt>
    <dgm:pt modelId="{0B85EFB2-E6C7-4B6C-AF40-178017916478}" type="pres">
      <dgm:prSet presAssocID="{164B159E-CC5D-4288-AA5A-4946FBD99F2A}" presName="conn2-1" presStyleLbl="parChTrans1D2" presStyleIdx="0" presStyleCnt="4"/>
      <dgm:spPr/>
      <dgm:t>
        <a:bodyPr/>
        <a:lstStyle/>
        <a:p>
          <a:endParaRPr lang="pt-BR"/>
        </a:p>
      </dgm:t>
    </dgm:pt>
    <dgm:pt modelId="{2F26AFBD-B975-4CBB-AEBA-D217D478D2C9}" type="pres">
      <dgm:prSet presAssocID="{164B159E-CC5D-4288-AA5A-4946FBD99F2A}" presName="connTx" presStyleLbl="parChTrans1D2" presStyleIdx="0" presStyleCnt="4"/>
      <dgm:spPr/>
      <dgm:t>
        <a:bodyPr/>
        <a:lstStyle/>
        <a:p>
          <a:endParaRPr lang="pt-BR"/>
        </a:p>
      </dgm:t>
    </dgm:pt>
    <dgm:pt modelId="{CB284825-5AA8-456B-AE5A-E6AF83A5B662}" type="pres">
      <dgm:prSet presAssocID="{AEB253E3-91ED-46D8-8317-66E5897FFBE3}" presName="root2" presStyleCnt="0"/>
      <dgm:spPr/>
    </dgm:pt>
    <dgm:pt modelId="{26DF561D-94AF-40F6-A353-D0006222EF90}" type="pres">
      <dgm:prSet presAssocID="{AEB253E3-91ED-46D8-8317-66E5897FFBE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B4CE4E9-08AA-4CB5-B45B-693E4CC32E64}" type="pres">
      <dgm:prSet presAssocID="{AEB253E3-91ED-46D8-8317-66E5897FFBE3}" presName="level3hierChild" presStyleCnt="0"/>
      <dgm:spPr/>
    </dgm:pt>
    <dgm:pt modelId="{3A96E94A-C1FB-4B1D-95FE-D475FC43DAA8}" type="pres">
      <dgm:prSet presAssocID="{2C09C779-66B7-40B3-8D60-E0829E0CF1AE}" presName="conn2-1" presStyleLbl="parChTrans1D2" presStyleIdx="1" presStyleCnt="4"/>
      <dgm:spPr/>
      <dgm:t>
        <a:bodyPr/>
        <a:lstStyle/>
        <a:p>
          <a:endParaRPr lang="pt-BR"/>
        </a:p>
      </dgm:t>
    </dgm:pt>
    <dgm:pt modelId="{3F9617F9-A8BC-44A9-B432-82ACABEAEB40}" type="pres">
      <dgm:prSet presAssocID="{2C09C779-66B7-40B3-8D60-E0829E0CF1AE}" presName="connTx" presStyleLbl="parChTrans1D2" presStyleIdx="1" presStyleCnt="4"/>
      <dgm:spPr/>
      <dgm:t>
        <a:bodyPr/>
        <a:lstStyle/>
        <a:p>
          <a:endParaRPr lang="pt-BR"/>
        </a:p>
      </dgm:t>
    </dgm:pt>
    <dgm:pt modelId="{71FC428C-E123-4302-950B-9611B8A502AB}" type="pres">
      <dgm:prSet presAssocID="{D0E143B5-8004-47A4-8A89-AE097BD31EAC}" presName="root2" presStyleCnt="0"/>
      <dgm:spPr/>
    </dgm:pt>
    <dgm:pt modelId="{5F55DF79-06CA-4004-979A-7CD810DB1FF3}" type="pres">
      <dgm:prSet presAssocID="{D0E143B5-8004-47A4-8A89-AE097BD31EAC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A5420E8-5DEC-4C40-A22C-AACD90E8D847}" type="pres">
      <dgm:prSet presAssocID="{D0E143B5-8004-47A4-8A89-AE097BD31EAC}" presName="level3hierChild" presStyleCnt="0"/>
      <dgm:spPr/>
    </dgm:pt>
    <dgm:pt modelId="{D3411DE8-2C2B-482C-9E70-50F609229D95}" type="pres">
      <dgm:prSet presAssocID="{7FD0B231-2BA5-4F3B-82EE-28D47AA669D9}" presName="conn2-1" presStyleLbl="parChTrans1D2" presStyleIdx="2" presStyleCnt="4"/>
      <dgm:spPr/>
      <dgm:t>
        <a:bodyPr/>
        <a:lstStyle/>
        <a:p>
          <a:endParaRPr lang="pt-BR"/>
        </a:p>
      </dgm:t>
    </dgm:pt>
    <dgm:pt modelId="{5364A0E3-228F-4395-A160-A3EA66D43EDB}" type="pres">
      <dgm:prSet presAssocID="{7FD0B231-2BA5-4F3B-82EE-28D47AA669D9}" presName="connTx" presStyleLbl="parChTrans1D2" presStyleIdx="2" presStyleCnt="4"/>
      <dgm:spPr/>
      <dgm:t>
        <a:bodyPr/>
        <a:lstStyle/>
        <a:p>
          <a:endParaRPr lang="pt-BR"/>
        </a:p>
      </dgm:t>
    </dgm:pt>
    <dgm:pt modelId="{29EC8421-12BB-4A9F-8C62-7FD1D04FF254}" type="pres">
      <dgm:prSet presAssocID="{51BADABE-573A-4818-80E7-83C65222EAEB}" presName="root2" presStyleCnt="0"/>
      <dgm:spPr/>
    </dgm:pt>
    <dgm:pt modelId="{F00DF416-985F-4467-BDFF-F4A187A5C35F}" type="pres">
      <dgm:prSet presAssocID="{51BADABE-573A-4818-80E7-83C65222EAE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B522CC8-0091-4F29-AF0E-216205596544}" type="pres">
      <dgm:prSet presAssocID="{51BADABE-573A-4818-80E7-83C65222EAEB}" presName="level3hierChild" presStyleCnt="0"/>
      <dgm:spPr/>
    </dgm:pt>
    <dgm:pt modelId="{71E7AA78-035B-4067-A69A-2E24981E2D08}" type="pres">
      <dgm:prSet presAssocID="{4E78177B-AB30-4542-A9C7-1755E3888E92}" presName="conn2-1" presStyleLbl="parChTrans1D2" presStyleIdx="3" presStyleCnt="4"/>
      <dgm:spPr/>
      <dgm:t>
        <a:bodyPr/>
        <a:lstStyle/>
        <a:p>
          <a:endParaRPr lang="pt-BR"/>
        </a:p>
      </dgm:t>
    </dgm:pt>
    <dgm:pt modelId="{D7961679-3BE8-491D-A5D4-B99B9221134A}" type="pres">
      <dgm:prSet presAssocID="{4E78177B-AB30-4542-A9C7-1755E3888E92}" presName="connTx" presStyleLbl="parChTrans1D2" presStyleIdx="3" presStyleCnt="4"/>
      <dgm:spPr/>
      <dgm:t>
        <a:bodyPr/>
        <a:lstStyle/>
        <a:p>
          <a:endParaRPr lang="pt-BR"/>
        </a:p>
      </dgm:t>
    </dgm:pt>
    <dgm:pt modelId="{B4210EFE-CA6A-4E06-85CA-0B4F77DE1ACC}" type="pres">
      <dgm:prSet presAssocID="{68DBDD70-25A4-4347-898A-57DDD7DB00EE}" presName="root2" presStyleCnt="0"/>
      <dgm:spPr/>
    </dgm:pt>
    <dgm:pt modelId="{F312F4BE-D034-413F-8186-463142781961}" type="pres">
      <dgm:prSet presAssocID="{68DBDD70-25A4-4347-898A-57DDD7DB00EE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478360F-1EFB-442E-9793-6FEC32451E6F}" type="pres">
      <dgm:prSet presAssocID="{68DBDD70-25A4-4347-898A-57DDD7DB00EE}" presName="level3hierChild" presStyleCnt="0"/>
      <dgm:spPr/>
    </dgm:pt>
  </dgm:ptLst>
  <dgm:cxnLst>
    <dgm:cxn modelId="{50823765-E1F3-4F23-9E09-18714E882BF7}" type="presOf" srcId="{4E78177B-AB30-4542-A9C7-1755E3888E92}" destId="{D7961679-3BE8-491D-A5D4-B99B9221134A}" srcOrd="1" destOrd="0" presId="urn:microsoft.com/office/officeart/2005/8/layout/hierarchy2"/>
    <dgm:cxn modelId="{8733D389-4198-4D73-BACD-848F8E819614}" srcId="{1DD1E693-7F62-4995-9F6E-78134C75F47A}" destId="{51BADABE-573A-4818-80E7-83C65222EAEB}" srcOrd="2" destOrd="0" parTransId="{7FD0B231-2BA5-4F3B-82EE-28D47AA669D9}" sibTransId="{42CFAE34-7426-4132-8265-F6B6B542BB97}"/>
    <dgm:cxn modelId="{38708A93-1535-4829-960D-E6488F60CC1D}" type="presOf" srcId="{AEB253E3-91ED-46D8-8317-66E5897FFBE3}" destId="{26DF561D-94AF-40F6-A353-D0006222EF90}" srcOrd="0" destOrd="0" presId="urn:microsoft.com/office/officeart/2005/8/layout/hierarchy2"/>
    <dgm:cxn modelId="{77480A82-9BC8-4F18-ADB1-06A4C6509A99}" srcId="{1DD1E693-7F62-4995-9F6E-78134C75F47A}" destId="{68DBDD70-25A4-4347-898A-57DDD7DB00EE}" srcOrd="3" destOrd="0" parTransId="{4E78177B-AB30-4542-A9C7-1755E3888E92}" sibTransId="{2704031F-B61A-4D72-9E22-F96F3F756CD2}"/>
    <dgm:cxn modelId="{12C70A6D-60A8-4BFF-99C3-A5E8E29C4E92}" srcId="{1DD1E693-7F62-4995-9F6E-78134C75F47A}" destId="{D0E143B5-8004-47A4-8A89-AE097BD31EAC}" srcOrd="1" destOrd="0" parTransId="{2C09C779-66B7-40B3-8D60-E0829E0CF1AE}" sibTransId="{9364A24F-22A9-4813-A8C3-B8912E48C049}"/>
    <dgm:cxn modelId="{2B62D609-F8FE-4A57-8561-25AEC6B2C04F}" type="presOf" srcId="{164B159E-CC5D-4288-AA5A-4946FBD99F2A}" destId="{2F26AFBD-B975-4CBB-AEBA-D217D478D2C9}" srcOrd="1" destOrd="0" presId="urn:microsoft.com/office/officeart/2005/8/layout/hierarchy2"/>
    <dgm:cxn modelId="{13C974F3-AAA8-41A5-A6B8-05585FFF85C0}" type="presOf" srcId="{2C09C779-66B7-40B3-8D60-E0829E0CF1AE}" destId="{3A96E94A-C1FB-4B1D-95FE-D475FC43DAA8}" srcOrd="0" destOrd="0" presId="urn:microsoft.com/office/officeart/2005/8/layout/hierarchy2"/>
    <dgm:cxn modelId="{45CD0411-5A77-40E8-9CFD-88BCDCD39C9D}" srcId="{1DD1E693-7F62-4995-9F6E-78134C75F47A}" destId="{AEB253E3-91ED-46D8-8317-66E5897FFBE3}" srcOrd="0" destOrd="0" parTransId="{164B159E-CC5D-4288-AA5A-4946FBD99F2A}" sibTransId="{23640762-FFC0-45F8-9DD8-468FEB552FDB}"/>
    <dgm:cxn modelId="{5DCA0055-FA6C-4CDD-9FE7-DA2FD9DC5CFC}" type="presOf" srcId="{68DBDD70-25A4-4347-898A-57DDD7DB00EE}" destId="{F312F4BE-D034-413F-8186-463142781961}" srcOrd="0" destOrd="0" presId="urn:microsoft.com/office/officeart/2005/8/layout/hierarchy2"/>
    <dgm:cxn modelId="{FC848C1B-769C-41A4-9C78-32C1E1BAF5D0}" type="presOf" srcId="{7FD0B231-2BA5-4F3B-82EE-28D47AA669D9}" destId="{D3411DE8-2C2B-482C-9E70-50F609229D95}" srcOrd="0" destOrd="0" presId="urn:microsoft.com/office/officeart/2005/8/layout/hierarchy2"/>
    <dgm:cxn modelId="{58FB89D8-D6F3-48D5-81C9-57C62431E3FC}" srcId="{1E65CDD4-C0C3-4D9C-9E78-D212314BF11C}" destId="{1DD1E693-7F62-4995-9F6E-78134C75F47A}" srcOrd="0" destOrd="0" parTransId="{9CD3F515-0E96-4C2F-AF94-3C6575C56E7C}" sibTransId="{E1A725A0-A7B8-479E-B52B-C49C547C64E0}"/>
    <dgm:cxn modelId="{82FF1B16-D849-4796-A0CD-AE7AD621C2B4}" type="presOf" srcId="{1DD1E693-7F62-4995-9F6E-78134C75F47A}" destId="{AB9E5D87-B798-4AE0-ABA3-835B5728A17F}" srcOrd="0" destOrd="0" presId="urn:microsoft.com/office/officeart/2005/8/layout/hierarchy2"/>
    <dgm:cxn modelId="{066F3530-9197-4649-AF49-852A463094E6}" type="presOf" srcId="{51BADABE-573A-4818-80E7-83C65222EAEB}" destId="{F00DF416-985F-4467-BDFF-F4A187A5C35F}" srcOrd="0" destOrd="0" presId="urn:microsoft.com/office/officeart/2005/8/layout/hierarchy2"/>
    <dgm:cxn modelId="{55C17965-4DC6-4266-B2D8-F4DDEF0EF2FC}" type="presOf" srcId="{D0E143B5-8004-47A4-8A89-AE097BD31EAC}" destId="{5F55DF79-06CA-4004-979A-7CD810DB1FF3}" srcOrd="0" destOrd="0" presId="urn:microsoft.com/office/officeart/2005/8/layout/hierarchy2"/>
    <dgm:cxn modelId="{17945E77-FF72-42EA-A030-76937412DBD6}" type="presOf" srcId="{7FD0B231-2BA5-4F3B-82EE-28D47AA669D9}" destId="{5364A0E3-228F-4395-A160-A3EA66D43EDB}" srcOrd="1" destOrd="0" presId="urn:microsoft.com/office/officeart/2005/8/layout/hierarchy2"/>
    <dgm:cxn modelId="{3855A6DE-B83F-4C88-A5BA-898B7566B615}" type="presOf" srcId="{164B159E-CC5D-4288-AA5A-4946FBD99F2A}" destId="{0B85EFB2-E6C7-4B6C-AF40-178017916478}" srcOrd="0" destOrd="0" presId="urn:microsoft.com/office/officeart/2005/8/layout/hierarchy2"/>
    <dgm:cxn modelId="{B9D36F26-0ED5-4E00-97E2-DA9EBB695E30}" type="presOf" srcId="{2C09C779-66B7-40B3-8D60-E0829E0CF1AE}" destId="{3F9617F9-A8BC-44A9-B432-82ACABEAEB40}" srcOrd="1" destOrd="0" presId="urn:microsoft.com/office/officeart/2005/8/layout/hierarchy2"/>
    <dgm:cxn modelId="{8075488B-AFF0-4744-9017-1D2618AED019}" type="presOf" srcId="{1E65CDD4-C0C3-4D9C-9E78-D212314BF11C}" destId="{26F8D6BC-59EA-4120-83C8-3F911B5F0412}" srcOrd="0" destOrd="0" presId="urn:microsoft.com/office/officeart/2005/8/layout/hierarchy2"/>
    <dgm:cxn modelId="{1DCDC3BB-8AA1-46E2-8D76-F88A137F2E4B}" type="presOf" srcId="{4E78177B-AB30-4542-A9C7-1755E3888E92}" destId="{71E7AA78-035B-4067-A69A-2E24981E2D08}" srcOrd="0" destOrd="0" presId="urn:microsoft.com/office/officeart/2005/8/layout/hierarchy2"/>
    <dgm:cxn modelId="{12E251BD-0CC2-4411-B408-57A2CDFEE475}" type="presParOf" srcId="{26F8D6BC-59EA-4120-83C8-3F911B5F0412}" destId="{6FDB4DAD-0378-423E-8536-2CF026B9EE35}" srcOrd="0" destOrd="0" presId="urn:microsoft.com/office/officeart/2005/8/layout/hierarchy2"/>
    <dgm:cxn modelId="{F3030B36-8B12-4BAA-8AFE-50C80BC92E25}" type="presParOf" srcId="{6FDB4DAD-0378-423E-8536-2CF026B9EE35}" destId="{AB9E5D87-B798-4AE0-ABA3-835B5728A17F}" srcOrd="0" destOrd="0" presId="urn:microsoft.com/office/officeart/2005/8/layout/hierarchy2"/>
    <dgm:cxn modelId="{F3232C2F-C98D-4E22-8CF8-B2363A7271F9}" type="presParOf" srcId="{6FDB4DAD-0378-423E-8536-2CF026B9EE35}" destId="{62FF4DFC-3E56-4318-974C-19C4F30D72A2}" srcOrd="1" destOrd="0" presId="urn:microsoft.com/office/officeart/2005/8/layout/hierarchy2"/>
    <dgm:cxn modelId="{B703953C-DA16-4D5E-A941-5FCDA37DF599}" type="presParOf" srcId="{62FF4DFC-3E56-4318-974C-19C4F30D72A2}" destId="{0B85EFB2-E6C7-4B6C-AF40-178017916478}" srcOrd="0" destOrd="0" presId="urn:microsoft.com/office/officeart/2005/8/layout/hierarchy2"/>
    <dgm:cxn modelId="{736E85BF-D2F4-4C9F-A13B-8DEA19DA09E8}" type="presParOf" srcId="{0B85EFB2-E6C7-4B6C-AF40-178017916478}" destId="{2F26AFBD-B975-4CBB-AEBA-D217D478D2C9}" srcOrd="0" destOrd="0" presId="urn:microsoft.com/office/officeart/2005/8/layout/hierarchy2"/>
    <dgm:cxn modelId="{265BFF16-491F-4051-BE9D-279C4011FD4D}" type="presParOf" srcId="{62FF4DFC-3E56-4318-974C-19C4F30D72A2}" destId="{CB284825-5AA8-456B-AE5A-E6AF83A5B662}" srcOrd="1" destOrd="0" presId="urn:microsoft.com/office/officeart/2005/8/layout/hierarchy2"/>
    <dgm:cxn modelId="{8C61202C-D35E-41FC-8838-0E4E3AC12ADB}" type="presParOf" srcId="{CB284825-5AA8-456B-AE5A-E6AF83A5B662}" destId="{26DF561D-94AF-40F6-A353-D0006222EF90}" srcOrd="0" destOrd="0" presId="urn:microsoft.com/office/officeart/2005/8/layout/hierarchy2"/>
    <dgm:cxn modelId="{F1A0DF3D-C353-407A-87B1-7F492128562D}" type="presParOf" srcId="{CB284825-5AA8-456B-AE5A-E6AF83A5B662}" destId="{FB4CE4E9-08AA-4CB5-B45B-693E4CC32E64}" srcOrd="1" destOrd="0" presId="urn:microsoft.com/office/officeart/2005/8/layout/hierarchy2"/>
    <dgm:cxn modelId="{867B4E81-3ECF-40AF-99FA-77076197CFD4}" type="presParOf" srcId="{62FF4DFC-3E56-4318-974C-19C4F30D72A2}" destId="{3A96E94A-C1FB-4B1D-95FE-D475FC43DAA8}" srcOrd="2" destOrd="0" presId="urn:microsoft.com/office/officeart/2005/8/layout/hierarchy2"/>
    <dgm:cxn modelId="{E026113E-C22A-404D-B3BA-FCB28453C3B3}" type="presParOf" srcId="{3A96E94A-C1FB-4B1D-95FE-D475FC43DAA8}" destId="{3F9617F9-A8BC-44A9-B432-82ACABEAEB40}" srcOrd="0" destOrd="0" presId="urn:microsoft.com/office/officeart/2005/8/layout/hierarchy2"/>
    <dgm:cxn modelId="{8978F2FC-0564-47C6-95DA-919AD19EA444}" type="presParOf" srcId="{62FF4DFC-3E56-4318-974C-19C4F30D72A2}" destId="{71FC428C-E123-4302-950B-9611B8A502AB}" srcOrd="3" destOrd="0" presId="urn:microsoft.com/office/officeart/2005/8/layout/hierarchy2"/>
    <dgm:cxn modelId="{BCE3449E-3E0A-4A69-8FA9-7654E71DE809}" type="presParOf" srcId="{71FC428C-E123-4302-950B-9611B8A502AB}" destId="{5F55DF79-06CA-4004-979A-7CD810DB1FF3}" srcOrd="0" destOrd="0" presId="urn:microsoft.com/office/officeart/2005/8/layout/hierarchy2"/>
    <dgm:cxn modelId="{21CB7951-0916-48F1-B3E1-F572D14B1EAB}" type="presParOf" srcId="{71FC428C-E123-4302-950B-9611B8A502AB}" destId="{FA5420E8-5DEC-4C40-A22C-AACD90E8D847}" srcOrd="1" destOrd="0" presId="urn:microsoft.com/office/officeart/2005/8/layout/hierarchy2"/>
    <dgm:cxn modelId="{014FF25D-C7F4-4DAD-A16A-110EA33110E6}" type="presParOf" srcId="{62FF4DFC-3E56-4318-974C-19C4F30D72A2}" destId="{D3411DE8-2C2B-482C-9E70-50F609229D95}" srcOrd="4" destOrd="0" presId="urn:microsoft.com/office/officeart/2005/8/layout/hierarchy2"/>
    <dgm:cxn modelId="{40C8EF69-9215-4CAA-8895-5BBB520C02BA}" type="presParOf" srcId="{D3411DE8-2C2B-482C-9E70-50F609229D95}" destId="{5364A0E3-228F-4395-A160-A3EA66D43EDB}" srcOrd="0" destOrd="0" presId="urn:microsoft.com/office/officeart/2005/8/layout/hierarchy2"/>
    <dgm:cxn modelId="{19B3DB1D-2C62-455A-A985-7C6901162F1F}" type="presParOf" srcId="{62FF4DFC-3E56-4318-974C-19C4F30D72A2}" destId="{29EC8421-12BB-4A9F-8C62-7FD1D04FF254}" srcOrd="5" destOrd="0" presId="urn:microsoft.com/office/officeart/2005/8/layout/hierarchy2"/>
    <dgm:cxn modelId="{8020B0EF-26F3-407C-BD67-C16123224C33}" type="presParOf" srcId="{29EC8421-12BB-4A9F-8C62-7FD1D04FF254}" destId="{F00DF416-985F-4467-BDFF-F4A187A5C35F}" srcOrd="0" destOrd="0" presId="urn:microsoft.com/office/officeart/2005/8/layout/hierarchy2"/>
    <dgm:cxn modelId="{0B028FF9-AB86-4710-BDED-5AA0C8B4E678}" type="presParOf" srcId="{29EC8421-12BB-4A9F-8C62-7FD1D04FF254}" destId="{6B522CC8-0091-4F29-AF0E-216205596544}" srcOrd="1" destOrd="0" presId="urn:microsoft.com/office/officeart/2005/8/layout/hierarchy2"/>
    <dgm:cxn modelId="{D3C4A56B-2929-44C4-A066-B60899323D34}" type="presParOf" srcId="{62FF4DFC-3E56-4318-974C-19C4F30D72A2}" destId="{71E7AA78-035B-4067-A69A-2E24981E2D08}" srcOrd="6" destOrd="0" presId="urn:microsoft.com/office/officeart/2005/8/layout/hierarchy2"/>
    <dgm:cxn modelId="{0400AEDE-CF30-40A3-8BE9-1685E647C8AF}" type="presParOf" srcId="{71E7AA78-035B-4067-A69A-2E24981E2D08}" destId="{D7961679-3BE8-491D-A5D4-B99B9221134A}" srcOrd="0" destOrd="0" presId="urn:microsoft.com/office/officeart/2005/8/layout/hierarchy2"/>
    <dgm:cxn modelId="{EF9A89F9-24D6-4B65-9793-17D67C12734A}" type="presParOf" srcId="{62FF4DFC-3E56-4318-974C-19C4F30D72A2}" destId="{B4210EFE-CA6A-4E06-85CA-0B4F77DE1ACC}" srcOrd="7" destOrd="0" presId="urn:microsoft.com/office/officeart/2005/8/layout/hierarchy2"/>
    <dgm:cxn modelId="{8F6ECDFE-145B-481F-BCFE-51FA01E36B2F}" type="presParOf" srcId="{B4210EFE-CA6A-4E06-85CA-0B4F77DE1ACC}" destId="{F312F4BE-D034-413F-8186-463142781961}" srcOrd="0" destOrd="0" presId="urn:microsoft.com/office/officeart/2005/8/layout/hierarchy2"/>
    <dgm:cxn modelId="{5AF4EB44-BB6D-43EB-96A5-C1B789303934}" type="presParOf" srcId="{B4210EFE-CA6A-4E06-85CA-0B4F77DE1ACC}" destId="{0478360F-1EFB-442E-9793-6FEC32451E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DD17F-7C45-44E7-BE6E-4BC56CBD77E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A4BE670-7CD4-4222-A1BA-26A3C3419FC5}">
      <dgm:prSet phldrT="[Text]"/>
      <dgm:spPr>
        <a:solidFill>
          <a:srgbClr val="793B9B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fa-IR" dirty="0" smtClean="0"/>
            <a:t>عوامل موثر در فراوانی تشکیل کانی ها</a:t>
          </a:r>
          <a:endParaRPr lang="fa-IR" dirty="0"/>
        </a:p>
      </dgm:t>
    </dgm:pt>
    <dgm:pt modelId="{F06A804D-9492-4E2B-B836-0633AA9A7964}" type="parTrans" cxnId="{F6DCB506-309F-4EBD-A8EE-DBD2BA4F2D16}">
      <dgm:prSet/>
      <dgm:spPr/>
      <dgm:t>
        <a:bodyPr/>
        <a:lstStyle/>
        <a:p>
          <a:pPr rtl="1"/>
          <a:endParaRPr lang="fa-IR"/>
        </a:p>
      </dgm:t>
    </dgm:pt>
    <dgm:pt modelId="{2DB79F9A-B071-4169-90A9-7078E2F54C7F}" type="sibTrans" cxnId="{F6DCB506-309F-4EBD-A8EE-DBD2BA4F2D16}">
      <dgm:prSet/>
      <dgm:spPr/>
      <dgm:t>
        <a:bodyPr/>
        <a:lstStyle/>
        <a:p>
          <a:pPr rtl="1"/>
          <a:endParaRPr lang="fa-IR"/>
        </a:p>
      </dgm:t>
    </dgm:pt>
    <dgm:pt modelId="{1CF3307D-6ADD-4069-B012-5B2920550719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fa-IR" dirty="0" smtClean="0"/>
            <a:t>شرایط تشکیل کانی</a:t>
          </a:r>
          <a:endParaRPr lang="fa-IR" dirty="0"/>
        </a:p>
      </dgm:t>
    </dgm:pt>
    <dgm:pt modelId="{3EE068D2-3127-4EDE-BC20-12EEBBD01488}" type="parTrans" cxnId="{6945D408-9BC4-476E-921A-12E1605CAF20}">
      <dgm:prSet/>
      <dgm:spPr/>
      <dgm:t>
        <a:bodyPr/>
        <a:lstStyle/>
        <a:p>
          <a:pPr rtl="1"/>
          <a:endParaRPr lang="fa-IR"/>
        </a:p>
      </dgm:t>
    </dgm:pt>
    <dgm:pt modelId="{89AEC6F5-746F-4FCE-A22A-CA88CF279C41}" type="sibTrans" cxnId="{6945D408-9BC4-476E-921A-12E1605CAF20}">
      <dgm:prSet/>
      <dgm:spPr/>
      <dgm:t>
        <a:bodyPr/>
        <a:lstStyle/>
        <a:p>
          <a:pPr rtl="1"/>
          <a:endParaRPr lang="fa-IR"/>
        </a:p>
      </dgm:t>
    </dgm:pt>
    <dgm:pt modelId="{827392B7-04E4-4D04-AF4E-0C27E6FDDC60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fa-IR" dirty="0" smtClean="0"/>
            <a:t>مقدار پایداری و مقاومت آن در برابر فرسایش</a:t>
          </a:r>
          <a:endParaRPr lang="fa-IR" dirty="0"/>
        </a:p>
      </dgm:t>
    </dgm:pt>
    <dgm:pt modelId="{122E8D24-E538-4F23-B179-9417F6E8A64A}" type="parTrans" cxnId="{B3D35376-B9C1-48C4-801B-DB001F7126BE}">
      <dgm:prSet/>
      <dgm:spPr/>
      <dgm:t>
        <a:bodyPr/>
        <a:lstStyle/>
        <a:p>
          <a:pPr rtl="1"/>
          <a:endParaRPr lang="fa-IR"/>
        </a:p>
      </dgm:t>
    </dgm:pt>
    <dgm:pt modelId="{FFFF20E7-915A-4544-A099-651D6D548CF0}" type="sibTrans" cxnId="{B3D35376-B9C1-48C4-801B-DB001F7126BE}">
      <dgm:prSet/>
      <dgm:spPr/>
      <dgm:t>
        <a:bodyPr/>
        <a:lstStyle/>
        <a:p>
          <a:pPr rtl="1"/>
          <a:endParaRPr lang="fa-IR"/>
        </a:p>
      </dgm:t>
    </dgm:pt>
    <dgm:pt modelId="{E4F25BEB-41F2-4107-A11B-C8518DC3DCF7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rtl="1"/>
          <a:r>
            <a:rPr lang="fa-IR" dirty="0" smtClean="0"/>
            <a:t>فراوانی عناصر تشکیل دهنده کانی</a:t>
          </a:r>
          <a:endParaRPr lang="fa-IR" dirty="0"/>
        </a:p>
      </dgm:t>
    </dgm:pt>
    <dgm:pt modelId="{0BCA7F28-7D8B-4DE7-B69A-6C851ACBECEF}" type="parTrans" cxnId="{1EFF2315-24EE-4221-9C2C-E542976FC7C5}">
      <dgm:prSet/>
      <dgm:spPr/>
      <dgm:t>
        <a:bodyPr/>
        <a:lstStyle/>
        <a:p>
          <a:pPr rtl="1"/>
          <a:endParaRPr lang="fa-IR"/>
        </a:p>
      </dgm:t>
    </dgm:pt>
    <dgm:pt modelId="{5D3661D4-4BA0-40A1-9826-D359119105E5}" type="sibTrans" cxnId="{1EFF2315-24EE-4221-9C2C-E542976FC7C5}">
      <dgm:prSet/>
      <dgm:spPr/>
      <dgm:t>
        <a:bodyPr/>
        <a:lstStyle/>
        <a:p>
          <a:pPr rtl="1"/>
          <a:endParaRPr lang="fa-IR"/>
        </a:p>
      </dgm:t>
    </dgm:pt>
    <dgm:pt modelId="{1F4237D5-71B3-4E9E-8082-4FD36076968A}" type="pres">
      <dgm:prSet presAssocID="{105DD17F-7C45-44E7-BE6E-4BC56CBD77E1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001033-546D-458F-B960-A2133B361A80}" type="pres">
      <dgm:prSet presAssocID="{0A4BE670-7CD4-4222-A1BA-26A3C3419FC5}" presName="root" presStyleCnt="0"/>
      <dgm:spPr/>
    </dgm:pt>
    <dgm:pt modelId="{044442BF-A28A-438C-AF07-D02AE37A40BC}" type="pres">
      <dgm:prSet presAssocID="{0A4BE670-7CD4-4222-A1BA-26A3C3419FC5}" presName="rootComposite" presStyleCnt="0"/>
      <dgm:spPr/>
    </dgm:pt>
    <dgm:pt modelId="{D8743A6E-EA63-458A-8A72-213D0772ADDA}" type="pres">
      <dgm:prSet presAssocID="{0A4BE670-7CD4-4222-A1BA-26A3C3419FC5}" presName="rootText" presStyleLbl="node1" presStyleIdx="0" presStyleCnt="1" custScaleX="141847" custLinFactX="25215" custLinFactY="-8318" custLinFactNeighborX="100000" custLinFactNeighborY="-100000"/>
      <dgm:spPr/>
      <dgm:t>
        <a:bodyPr/>
        <a:lstStyle/>
        <a:p>
          <a:pPr rtl="1"/>
          <a:endParaRPr lang="fa-IR"/>
        </a:p>
      </dgm:t>
    </dgm:pt>
    <dgm:pt modelId="{21475863-DF44-406A-915D-6978604407B9}" type="pres">
      <dgm:prSet presAssocID="{0A4BE670-7CD4-4222-A1BA-26A3C3419FC5}" presName="rootConnector" presStyleLbl="node1" presStyleIdx="0" presStyleCnt="1"/>
      <dgm:spPr/>
      <dgm:t>
        <a:bodyPr/>
        <a:lstStyle/>
        <a:p>
          <a:endParaRPr lang="en-US"/>
        </a:p>
      </dgm:t>
    </dgm:pt>
    <dgm:pt modelId="{D13888FE-863B-4035-8D37-C77A7CDD15F0}" type="pres">
      <dgm:prSet presAssocID="{0A4BE670-7CD4-4222-A1BA-26A3C3419FC5}" presName="childShape" presStyleCnt="0"/>
      <dgm:spPr/>
    </dgm:pt>
    <dgm:pt modelId="{D3448927-6AEA-4F5E-9D56-030F2434BB6F}" type="pres">
      <dgm:prSet presAssocID="{3EE068D2-3127-4EDE-BC20-12EEBBD01488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5C97203-6134-4E0D-ACF8-3E6164DF479F}" type="pres">
      <dgm:prSet presAssocID="{1CF3307D-6ADD-4069-B012-5B2920550719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A5ED3F-DE74-4026-9383-13FD4A1EE6C5}" type="pres">
      <dgm:prSet presAssocID="{122E8D24-E538-4F23-B179-9417F6E8A64A}" presName="Name13" presStyleLbl="parChTrans1D2" presStyleIdx="1" presStyleCnt="3"/>
      <dgm:spPr/>
      <dgm:t>
        <a:bodyPr/>
        <a:lstStyle/>
        <a:p>
          <a:endParaRPr lang="en-US"/>
        </a:p>
      </dgm:t>
    </dgm:pt>
    <dgm:pt modelId="{50A90C68-62CB-4DC4-9E7A-F6A6E891FB49}" type="pres">
      <dgm:prSet presAssocID="{827392B7-04E4-4D04-AF4E-0C27E6FDDC60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CDD99C-B024-41DA-9A99-98149CAB2829}" type="pres">
      <dgm:prSet presAssocID="{0BCA7F28-7D8B-4DE7-B69A-6C851ACBECEF}" presName="Name13" presStyleLbl="parChTrans1D2" presStyleIdx="2" presStyleCnt="3"/>
      <dgm:spPr/>
      <dgm:t>
        <a:bodyPr/>
        <a:lstStyle/>
        <a:p>
          <a:endParaRPr lang="en-US"/>
        </a:p>
      </dgm:t>
    </dgm:pt>
    <dgm:pt modelId="{5354FA64-59A4-496D-9BC5-29B121CD5560}" type="pres">
      <dgm:prSet presAssocID="{E4F25BEB-41F2-4107-A11B-C8518DC3DCF7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EFF2315-24EE-4221-9C2C-E542976FC7C5}" srcId="{0A4BE670-7CD4-4222-A1BA-26A3C3419FC5}" destId="{E4F25BEB-41F2-4107-A11B-C8518DC3DCF7}" srcOrd="2" destOrd="0" parTransId="{0BCA7F28-7D8B-4DE7-B69A-6C851ACBECEF}" sibTransId="{5D3661D4-4BA0-40A1-9826-D359119105E5}"/>
    <dgm:cxn modelId="{532E560A-072D-4409-A739-C0618D0FDFA0}" type="presOf" srcId="{122E8D24-E538-4F23-B179-9417F6E8A64A}" destId="{88A5ED3F-DE74-4026-9383-13FD4A1EE6C5}" srcOrd="0" destOrd="0" presId="urn:microsoft.com/office/officeart/2005/8/layout/hierarchy3"/>
    <dgm:cxn modelId="{141628A0-33D2-4946-A025-A0AF525C7753}" type="presOf" srcId="{827392B7-04E4-4D04-AF4E-0C27E6FDDC60}" destId="{50A90C68-62CB-4DC4-9E7A-F6A6E891FB49}" srcOrd="0" destOrd="0" presId="urn:microsoft.com/office/officeart/2005/8/layout/hierarchy3"/>
    <dgm:cxn modelId="{8994B895-9618-4FC2-A39B-992ECA1E9EE7}" type="presOf" srcId="{105DD17F-7C45-44E7-BE6E-4BC56CBD77E1}" destId="{1F4237D5-71B3-4E9E-8082-4FD36076968A}" srcOrd="0" destOrd="0" presId="urn:microsoft.com/office/officeart/2005/8/layout/hierarchy3"/>
    <dgm:cxn modelId="{B3D35376-B9C1-48C4-801B-DB001F7126BE}" srcId="{0A4BE670-7CD4-4222-A1BA-26A3C3419FC5}" destId="{827392B7-04E4-4D04-AF4E-0C27E6FDDC60}" srcOrd="1" destOrd="0" parTransId="{122E8D24-E538-4F23-B179-9417F6E8A64A}" sibTransId="{FFFF20E7-915A-4544-A099-651D6D548CF0}"/>
    <dgm:cxn modelId="{6945D408-9BC4-476E-921A-12E1605CAF20}" srcId="{0A4BE670-7CD4-4222-A1BA-26A3C3419FC5}" destId="{1CF3307D-6ADD-4069-B012-5B2920550719}" srcOrd="0" destOrd="0" parTransId="{3EE068D2-3127-4EDE-BC20-12EEBBD01488}" sibTransId="{89AEC6F5-746F-4FCE-A22A-CA88CF279C41}"/>
    <dgm:cxn modelId="{0B34C548-AB93-4106-8BBB-B71D16656A88}" type="presOf" srcId="{E4F25BEB-41F2-4107-A11B-C8518DC3DCF7}" destId="{5354FA64-59A4-496D-9BC5-29B121CD5560}" srcOrd="0" destOrd="0" presId="urn:microsoft.com/office/officeart/2005/8/layout/hierarchy3"/>
    <dgm:cxn modelId="{F6361C93-C8FF-43BF-99DF-BF5C89DA0A79}" type="presOf" srcId="{0A4BE670-7CD4-4222-A1BA-26A3C3419FC5}" destId="{21475863-DF44-406A-915D-6978604407B9}" srcOrd="1" destOrd="0" presId="urn:microsoft.com/office/officeart/2005/8/layout/hierarchy3"/>
    <dgm:cxn modelId="{F6DCB506-309F-4EBD-A8EE-DBD2BA4F2D16}" srcId="{105DD17F-7C45-44E7-BE6E-4BC56CBD77E1}" destId="{0A4BE670-7CD4-4222-A1BA-26A3C3419FC5}" srcOrd="0" destOrd="0" parTransId="{F06A804D-9492-4E2B-B836-0633AA9A7964}" sibTransId="{2DB79F9A-B071-4169-90A9-7078E2F54C7F}"/>
    <dgm:cxn modelId="{EA380125-816C-45E2-822D-27781596C702}" type="presOf" srcId="{0BCA7F28-7D8B-4DE7-B69A-6C851ACBECEF}" destId="{07CDD99C-B024-41DA-9A99-98149CAB2829}" srcOrd="0" destOrd="0" presId="urn:microsoft.com/office/officeart/2005/8/layout/hierarchy3"/>
    <dgm:cxn modelId="{F05119AB-A28B-448B-8CCB-F9D6DA177CB6}" type="presOf" srcId="{1CF3307D-6ADD-4069-B012-5B2920550719}" destId="{D5C97203-6134-4E0D-ACF8-3E6164DF479F}" srcOrd="0" destOrd="0" presId="urn:microsoft.com/office/officeart/2005/8/layout/hierarchy3"/>
    <dgm:cxn modelId="{A29BA534-5857-4299-8A1B-A75CAE18C1A1}" type="presOf" srcId="{0A4BE670-7CD4-4222-A1BA-26A3C3419FC5}" destId="{D8743A6E-EA63-458A-8A72-213D0772ADDA}" srcOrd="0" destOrd="0" presId="urn:microsoft.com/office/officeart/2005/8/layout/hierarchy3"/>
    <dgm:cxn modelId="{09C9C229-AE29-4A71-87B6-2AEE0C9ED0FE}" type="presOf" srcId="{3EE068D2-3127-4EDE-BC20-12EEBBD01488}" destId="{D3448927-6AEA-4F5E-9D56-030F2434BB6F}" srcOrd="0" destOrd="0" presId="urn:microsoft.com/office/officeart/2005/8/layout/hierarchy3"/>
    <dgm:cxn modelId="{5AB501CB-8A3C-44B7-9ABA-4FB838AAF541}" type="presParOf" srcId="{1F4237D5-71B3-4E9E-8082-4FD36076968A}" destId="{CF001033-546D-458F-B960-A2133B361A80}" srcOrd="0" destOrd="0" presId="urn:microsoft.com/office/officeart/2005/8/layout/hierarchy3"/>
    <dgm:cxn modelId="{D3EA8756-FBC6-4FD7-B00A-5248D80ADD25}" type="presParOf" srcId="{CF001033-546D-458F-B960-A2133B361A80}" destId="{044442BF-A28A-438C-AF07-D02AE37A40BC}" srcOrd="0" destOrd="0" presId="urn:microsoft.com/office/officeart/2005/8/layout/hierarchy3"/>
    <dgm:cxn modelId="{21FABE88-6EC8-45AB-9494-9E072391B5B9}" type="presParOf" srcId="{044442BF-A28A-438C-AF07-D02AE37A40BC}" destId="{D8743A6E-EA63-458A-8A72-213D0772ADDA}" srcOrd="0" destOrd="0" presId="urn:microsoft.com/office/officeart/2005/8/layout/hierarchy3"/>
    <dgm:cxn modelId="{37D5373B-17D3-4249-BF1A-4DD98ED38B52}" type="presParOf" srcId="{044442BF-A28A-438C-AF07-D02AE37A40BC}" destId="{21475863-DF44-406A-915D-6978604407B9}" srcOrd="1" destOrd="0" presId="urn:microsoft.com/office/officeart/2005/8/layout/hierarchy3"/>
    <dgm:cxn modelId="{15D50847-9FD6-4CD8-9292-E6E674202705}" type="presParOf" srcId="{CF001033-546D-458F-B960-A2133B361A80}" destId="{D13888FE-863B-4035-8D37-C77A7CDD15F0}" srcOrd="1" destOrd="0" presId="urn:microsoft.com/office/officeart/2005/8/layout/hierarchy3"/>
    <dgm:cxn modelId="{41453132-866D-4949-89F4-79209B0C353A}" type="presParOf" srcId="{D13888FE-863B-4035-8D37-C77A7CDD15F0}" destId="{D3448927-6AEA-4F5E-9D56-030F2434BB6F}" srcOrd="0" destOrd="0" presId="urn:microsoft.com/office/officeart/2005/8/layout/hierarchy3"/>
    <dgm:cxn modelId="{31CD95DB-DF36-4316-A10F-AC6155992E28}" type="presParOf" srcId="{D13888FE-863B-4035-8D37-C77A7CDD15F0}" destId="{D5C97203-6134-4E0D-ACF8-3E6164DF479F}" srcOrd="1" destOrd="0" presId="urn:microsoft.com/office/officeart/2005/8/layout/hierarchy3"/>
    <dgm:cxn modelId="{9DCB6168-B01A-48DA-829A-257F52E49045}" type="presParOf" srcId="{D13888FE-863B-4035-8D37-C77A7CDD15F0}" destId="{88A5ED3F-DE74-4026-9383-13FD4A1EE6C5}" srcOrd="2" destOrd="0" presId="urn:microsoft.com/office/officeart/2005/8/layout/hierarchy3"/>
    <dgm:cxn modelId="{B00D0F11-6516-4DBF-9994-B90C3A5A7D86}" type="presParOf" srcId="{D13888FE-863B-4035-8D37-C77A7CDD15F0}" destId="{50A90C68-62CB-4DC4-9E7A-F6A6E891FB49}" srcOrd="3" destOrd="0" presId="urn:microsoft.com/office/officeart/2005/8/layout/hierarchy3"/>
    <dgm:cxn modelId="{15FBF67B-7F8B-4861-BED7-F4CDD9463CB4}" type="presParOf" srcId="{D13888FE-863B-4035-8D37-C77A7CDD15F0}" destId="{07CDD99C-B024-41DA-9A99-98149CAB2829}" srcOrd="4" destOrd="0" presId="urn:microsoft.com/office/officeart/2005/8/layout/hierarchy3"/>
    <dgm:cxn modelId="{271010AB-BF4D-47CC-90DC-947DBF993600}" type="presParOf" srcId="{D13888FE-863B-4035-8D37-C77A7CDD15F0}" destId="{5354FA64-59A4-496D-9BC5-29B121CD556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DD17F-7C45-44E7-BE6E-4BC56CBD77E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0A4BE670-7CD4-4222-A1BA-26A3C3419FC5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dirty="0" smtClean="0"/>
            <a:t>راه های تشکیل کانی ها</a:t>
          </a:r>
          <a:endParaRPr lang="fa-IR" dirty="0"/>
        </a:p>
      </dgm:t>
    </dgm:pt>
    <dgm:pt modelId="{F06A804D-9492-4E2B-B836-0633AA9A7964}" type="parTrans" cxnId="{F6DCB506-309F-4EBD-A8EE-DBD2BA4F2D16}">
      <dgm:prSet/>
      <dgm:spPr/>
      <dgm:t>
        <a:bodyPr/>
        <a:lstStyle/>
        <a:p>
          <a:pPr rtl="1"/>
          <a:endParaRPr lang="fa-IR"/>
        </a:p>
      </dgm:t>
    </dgm:pt>
    <dgm:pt modelId="{2DB79F9A-B071-4169-90A9-7078E2F54C7F}" type="sibTrans" cxnId="{F6DCB506-309F-4EBD-A8EE-DBD2BA4F2D16}">
      <dgm:prSet/>
      <dgm:spPr/>
      <dgm:t>
        <a:bodyPr/>
        <a:lstStyle/>
        <a:p>
          <a:pPr rtl="1"/>
          <a:endParaRPr lang="fa-IR"/>
        </a:p>
      </dgm:t>
    </dgm:pt>
    <dgm:pt modelId="{1CF3307D-6ADD-4069-B012-5B292055071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CCFF66"/>
        </a:solidFill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fa-IR" sz="1800" dirty="0" smtClean="0">
              <a:solidFill>
                <a:srgbClr val="C00000"/>
              </a:solidFill>
            </a:rPr>
            <a:t>تبلور مواد مذاب هنگام سرد شدن</a:t>
          </a:r>
        </a:p>
        <a:p>
          <a:pPr rtl="1"/>
          <a:r>
            <a:rPr lang="fa-IR" sz="1400" dirty="0" smtClean="0"/>
            <a:t>(راه تشکیل اغلب کانی های قیمتی)</a:t>
          </a:r>
          <a:endParaRPr lang="fa-IR" sz="1400" dirty="0"/>
        </a:p>
      </dgm:t>
    </dgm:pt>
    <dgm:pt modelId="{3EE068D2-3127-4EDE-BC20-12EEBBD01488}" type="parTrans" cxnId="{6945D408-9BC4-476E-921A-12E1605CAF20}">
      <dgm:prSet/>
      <dgm:spPr/>
      <dgm:t>
        <a:bodyPr/>
        <a:lstStyle/>
        <a:p>
          <a:pPr rtl="1"/>
          <a:endParaRPr lang="fa-IR"/>
        </a:p>
      </dgm:t>
    </dgm:pt>
    <dgm:pt modelId="{89AEC6F5-746F-4FCE-A22A-CA88CF279C41}" type="sibTrans" cxnId="{6945D408-9BC4-476E-921A-12E1605CAF20}">
      <dgm:prSet/>
      <dgm:spPr/>
      <dgm:t>
        <a:bodyPr/>
        <a:lstStyle/>
        <a:p>
          <a:pPr rtl="1"/>
          <a:endParaRPr lang="fa-IR"/>
        </a:p>
      </dgm:t>
    </dgm:pt>
    <dgm:pt modelId="{827392B7-04E4-4D04-AF4E-0C27E6FDDC6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99CC"/>
        </a:solidFill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fa-IR" sz="1900" dirty="0" smtClean="0">
              <a:solidFill>
                <a:srgbClr val="C00000"/>
              </a:solidFill>
            </a:rPr>
            <a:t>تبخیر محلول های فرا سیر شده</a:t>
          </a:r>
        </a:p>
        <a:p>
          <a:pPr rtl="1"/>
          <a:r>
            <a:rPr lang="fa-IR" sz="1600" dirty="0" smtClean="0"/>
            <a:t>(مثل کانی گچ و نمک طعام)</a:t>
          </a:r>
          <a:endParaRPr lang="fa-IR" sz="1600" dirty="0"/>
        </a:p>
      </dgm:t>
    </dgm:pt>
    <dgm:pt modelId="{122E8D24-E538-4F23-B179-9417F6E8A64A}" type="parTrans" cxnId="{B3D35376-B9C1-48C4-801B-DB001F7126BE}">
      <dgm:prSet/>
      <dgm:spPr/>
      <dgm:t>
        <a:bodyPr/>
        <a:lstStyle/>
        <a:p>
          <a:pPr rtl="1"/>
          <a:endParaRPr lang="fa-IR"/>
        </a:p>
      </dgm:t>
    </dgm:pt>
    <dgm:pt modelId="{FFFF20E7-915A-4544-A099-651D6D548CF0}" type="sibTrans" cxnId="{B3D35376-B9C1-48C4-801B-DB001F7126BE}">
      <dgm:prSet/>
      <dgm:spPr/>
      <dgm:t>
        <a:bodyPr/>
        <a:lstStyle/>
        <a:p>
          <a:pPr rtl="1"/>
          <a:endParaRPr lang="fa-IR"/>
        </a:p>
      </dgm:t>
    </dgm:pt>
    <dgm:pt modelId="{E4F25BEB-41F2-4107-A11B-C8518DC3DCF7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9E659"/>
        </a:solidFill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fa-IR" dirty="0" smtClean="0">
              <a:solidFill>
                <a:srgbClr val="C00000"/>
              </a:solidFill>
              <a:cs typeface="B Nazanin" pitchFamily="2" charset="-78"/>
            </a:rPr>
            <a:t>در اثر فشار ،گرما و واکنش های شیمیایی</a:t>
          </a:r>
        </a:p>
        <a:p>
          <a:pPr rtl="1"/>
          <a:r>
            <a:rPr lang="fa-IR" dirty="0" smtClean="0">
              <a:cs typeface="B Nazanin" pitchFamily="2" charset="-78"/>
            </a:rPr>
            <a:t>(مانند گرافیت)</a:t>
          </a:r>
          <a:endParaRPr lang="fa-IR" dirty="0">
            <a:cs typeface="B Nazanin" pitchFamily="2" charset="-78"/>
          </a:endParaRPr>
        </a:p>
      </dgm:t>
    </dgm:pt>
    <dgm:pt modelId="{0BCA7F28-7D8B-4DE7-B69A-6C851ACBECEF}" type="parTrans" cxnId="{1EFF2315-24EE-4221-9C2C-E542976FC7C5}">
      <dgm:prSet/>
      <dgm:spPr/>
      <dgm:t>
        <a:bodyPr/>
        <a:lstStyle/>
        <a:p>
          <a:pPr rtl="1"/>
          <a:endParaRPr lang="fa-IR"/>
        </a:p>
      </dgm:t>
    </dgm:pt>
    <dgm:pt modelId="{5D3661D4-4BA0-40A1-9826-D359119105E5}" type="sibTrans" cxnId="{1EFF2315-24EE-4221-9C2C-E542976FC7C5}">
      <dgm:prSet/>
      <dgm:spPr/>
      <dgm:t>
        <a:bodyPr/>
        <a:lstStyle/>
        <a:p>
          <a:pPr rtl="1"/>
          <a:endParaRPr lang="fa-IR"/>
        </a:p>
      </dgm:t>
    </dgm:pt>
    <dgm:pt modelId="{1F4237D5-71B3-4E9E-8082-4FD36076968A}" type="pres">
      <dgm:prSet presAssocID="{105DD17F-7C45-44E7-BE6E-4BC56CBD77E1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001033-546D-458F-B960-A2133B361A80}" type="pres">
      <dgm:prSet presAssocID="{0A4BE670-7CD4-4222-A1BA-26A3C3419FC5}" presName="root" presStyleCnt="0"/>
      <dgm:spPr/>
      <dgm:t>
        <a:bodyPr/>
        <a:lstStyle/>
        <a:p>
          <a:endParaRPr lang="en-US"/>
        </a:p>
      </dgm:t>
    </dgm:pt>
    <dgm:pt modelId="{044442BF-A28A-438C-AF07-D02AE37A40BC}" type="pres">
      <dgm:prSet presAssocID="{0A4BE670-7CD4-4222-A1BA-26A3C3419FC5}" presName="rootComposite" presStyleCnt="0"/>
      <dgm:spPr/>
      <dgm:t>
        <a:bodyPr/>
        <a:lstStyle/>
        <a:p>
          <a:endParaRPr lang="en-US"/>
        </a:p>
      </dgm:t>
    </dgm:pt>
    <dgm:pt modelId="{D8743A6E-EA63-458A-8A72-213D0772ADDA}" type="pres">
      <dgm:prSet presAssocID="{0A4BE670-7CD4-4222-A1BA-26A3C3419FC5}" presName="rootText" presStyleLbl="node1" presStyleIdx="0" presStyleCnt="1" custScaleX="117064" custScaleY="68454" custLinFactX="25215" custLinFactY="-8318" custLinFactNeighborX="100000" custLinFactNeighborY="-100000"/>
      <dgm:spPr/>
      <dgm:t>
        <a:bodyPr/>
        <a:lstStyle/>
        <a:p>
          <a:pPr rtl="1"/>
          <a:endParaRPr lang="fa-IR"/>
        </a:p>
      </dgm:t>
    </dgm:pt>
    <dgm:pt modelId="{21475863-DF44-406A-915D-6978604407B9}" type="pres">
      <dgm:prSet presAssocID="{0A4BE670-7CD4-4222-A1BA-26A3C3419FC5}" presName="rootConnector" presStyleLbl="node1" presStyleIdx="0" presStyleCnt="1"/>
      <dgm:spPr/>
      <dgm:t>
        <a:bodyPr/>
        <a:lstStyle/>
        <a:p>
          <a:endParaRPr lang="en-US"/>
        </a:p>
      </dgm:t>
    </dgm:pt>
    <dgm:pt modelId="{D13888FE-863B-4035-8D37-C77A7CDD15F0}" type="pres">
      <dgm:prSet presAssocID="{0A4BE670-7CD4-4222-A1BA-26A3C3419FC5}" presName="childShape" presStyleCnt="0"/>
      <dgm:spPr/>
      <dgm:t>
        <a:bodyPr/>
        <a:lstStyle/>
        <a:p>
          <a:endParaRPr lang="en-US"/>
        </a:p>
      </dgm:t>
    </dgm:pt>
    <dgm:pt modelId="{D3448927-6AEA-4F5E-9D56-030F2434BB6F}" type="pres">
      <dgm:prSet presAssocID="{3EE068D2-3127-4EDE-BC20-12EEBBD01488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5C97203-6134-4E0D-ACF8-3E6164DF479F}" type="pres">
      <dgm:prSet presAssocID="{1CF3307D-6ADD-4069-B012-5B2920550719}" presName="childText" presStyleLbl="bgAcc1" presStyleIdx="0" presStyleCnt="3" custScaleX="155688" custLinFactNeighborX="-3723" custLinFactNeighborY="-1564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A5ED3F-DE74-4026-9383-13FD4A1EE6C5}" type="pres">
      <dgm:prSet presAssocID="{122E8D24-E538-4F23-B179-9417F6E8A64A}" presName="Name13" presStyleLbl="parChTrans1D2" presStyleIdx="1" presStyleCnt="3"/>
      <dgm:spPr/>
      <dgm:t>
        <a:bodyPr/>
        <a:lstStyle/>
        <a:p>
          <a:endParaRPr lang="en-US"/>
        </a:p>
      </dgm:t>
    </dgm:pt>
    <dgm:pt modelId="{50A90C68-62CB-4DC4-9E7A-F6A6E891FB49}" type="pres">
      <dgm:prSet presAssocID="{827392B7-04E4-4D04-AF4E-0C27E6FDDC60}" presName="childText" presStyleLbl="bgAcc1" presStyleIdx="1" presStyleCnt="3" custScaleX="137602" custLinFactNeighborX="-3723" custLinFactNeighborY="-87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CDD99C-B024-41DA-9A99-98149CAB2829}" type="pres">
      <dgm:prSet presAssocID="{0BCA7F28-7D8B-4DE7-B69A-6C851ACBECEF}" presName="Name13" presStyleLbl="parChTrans1D2" presStyleIdx="2" presStyleCnt="3"/>
      <dgm:spPr/>
      <dgm:t>
        <a:bodyPr/>
        <a:lstStyle/>
        <a:p>
          <a:endParaRPr lang="en-US"/>
        </a:p>
      </dgm:t>
    </dgm:pt>
    <dgm:pt modelId="{5354FA64-59A4-496D-9BC5-29B121CD5560}" type="pres">
      <dgm:prSet presAssocID="{E4F25BEB-41F2-4107-A11B-C8518DC3DCF7}" presName="childText" presStyleLbl="bgAcc1" presStyleIdx="2" presStyleCnt="3" custScaleX="137601" custLinFactNeighborX="2158" custLinFactNeighborY="-18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EFF2315-24EE-4221-9C2C-E542976FC7C5}" srcId="{0A4BE670-7CD4-4222-A1BA-26A3C3419FC5}" destId="{E4F25BEB-41F2-4107-A11B-C8518DC3DCF7}" srcOrd="2" destOrd="0" parTransId="{0BCA7F28-7D8B-4DE7-B69A-6C851ACBECEF}" sibTransId="{5D3661D4-4BA0-40A1-9826-D359119105E5}"/>
    <dgm:cxn modelId="{B3D35376-B9C1-48C4-801B-DB001F7126BE}" srcId="{0A4BE670-7CD4-4222-A1BA-26A3C3419FC5}" destId="{827392B7-04E4-4D04-AF4E-0C27E6FDDC60}" srcOrd="1" destOrd="0" parTransId="{122E8D24-E538-4F23-B179-9417F6E8A64A}" sibTransId="{FFFF20E7-915A-4544-A099-651D6D548CF0}"/>
    <dgm:cxn modelId="{6945D408-9BC4-476E-921A-12E1605CAF20}" srcId="{0A4BE670-7CD4-4222-A1BA-26A3C3419FC5}" destId="{1CF3307D-6ADD-4069-B012-5B2920550719}" srcOrd="0" destOrd="0" parTransId="{3EE068D2-3127-4EDE-BC20-12EEBBD01488}" sibTransId="{89AEC6F5-746F-4FCE-A22A-CA88CF279C41}"/>
    <dgm:cxn modelId="{0A87C6A2-FB34-4CD3-B652-795CAA3D2F29}" type="presOf" srcId="{122E8D24-E538-4F23-B179-9417F6E8A64A}" destId="{88A5ED3F-DE74-4026-9383-13FD4A1EE6C5}" srcOrd="0" destOrd="0" presId="urn:microsoft.com/office/officeart/2005/8/layout/hierarchy3"/>
    <dgm:cxn modelId="{A339C3BC-47FC-403F-B9E8-2E3CEC45D91F}" type="presOf" srcId="{0A4BE670-7CD4-4222-A1BA-26A3C3419FC5}" destId="{D8743A6E-EA63-458A-8A72-213D0772ADDA}" srcOrd="0" destOrd="0" presId="urn:microsoft.com/office/officeart/2005/8/layout/hierarchy3"/>
    <dgm:cxn modelId="{C8DB91FD-6447-42F1-BD4E-7D6A4F22AF4D}" type="presOf" srcId="{0A4BE670-7CD4-4222-A1BA-26A3C3419FC5}" destId="{21475863-DF44-406A-915D-6978604407B9}" srcOrd="1" destOrd="0" presId="urn:microsoft.com/office/officeart/2005/8/layout/hierarchy3"/>
    <dgm:cxn modelId="{F6DCB506-309F-4EBD-A8EE-DBD2BA4F2D16}" srcId="{105DD17F-7C45-44E7-BE6E-4BC56CBD77E1}" destId="{0A4BE670-7CD4-4222-A1BA-26A3C3419FC5}" srcOrd="0" destOrd="0" parTransId="{F06A804D-9492-4E2B-B836-0633AA9A7964}" sibTransId="{2DB79F9A-B071-4169-90A9-7078E2F54C7F}"/>
    <dgm:cxn modelId="{62F2E6A8-6DC0-48B3-8FE1-3B13A1DC7737}" type="presOf" srcId="{0BCA7F28-7D8B-4DE7-B69A-6C851ACBECEF}" destId="{07CDD99C-B024-41DA-9A99-98149CAB2829}" srcOrd="0" destOrd="0" presId="urn:microsoft.com/office/officeart/2005/8/layout/hierarchy3"/>
    <dgm:cxn modelId="{C7C9E99E-B0D8-4B6C-BC63-73422ECFFAB1}" type="presOf" srcId="{105DD17F-7C45-44E7-BE6E-4BC56CBD77E1}" destId="{1F4237D5-71B3-4E9E-8082-4FD36076968A}" srcOrd="0" destOrd="0" presId="urn:microsoft.com/office/officeart/2005/8/layout/hierarchy3"/>
    <dgm:cxn modelId="{195689F4-C3DE-4085-8AAD-FB817D88F154}" type="presOf" srcId="{3EE068D2-3127-4EDE-BC20-12EEBBD01488}" destId="{D3448927-6AEA-4F5E-9D56-030F2434BB6F}" srcOrd="0" destOrd="0" presId="urn:microsoft.com/office/officeart/2005/8/layout/hierarchy3"/>
    <dgm:cxn modelId="{22D410AF-80A8-4765-98B0-AB2F0CFF1981}" type="presOf" srcId="{827392B7-04E4-4D04-AF4E-0C27E6FDDC60}" destId="{50A90C68-62CB-4DC4-9E7A-F6A6E891FB49}" srcOrd="0" destOrd="0" presId="urn:microsoft.com/office/officeart/2005/8/layout/hierarchy3"/>
    <dgm:cxn modelId="{5039C494-FF81-408D-8DAE-4D0156ECD865}" type="presOf" srcId="{1CF3307D-6ADD-4069-B012-5B2920550719}" destId="{D5C97203-6134-4E0D-ACF8-3E6164DF479F}" srcOrd="0" destOrd="0" presId="urn:microsoft.com/office/officeart/2005/8/layout/hierarchy3"/>
    <dgm:cxn modelId="{99C5AF83-DF9D-4485-B839-67CB8E3D8FD7}" type="presOf" srcId="{E4F25BEB-41F2-4107-A11B-C8518DC3DCF7}" destId="{5354FA64-59A4-496D-9BC5-29B121CD5560}" srcOrd="0" destOrd="0" presId="urn:microsoft.com/office/officeart/2005/8/layout/hierarchy3"/>
    <dgm:cxn modelId="{3D508490-8EE5-4D75-9C5F-F9F18B8477D3}" type="presParOf" srcId="{1F4237D5-71B3-4E9E-8082-4FD36076968A}" destId="{CF001033-546D-458F-B960-A2133B361A80}" srcOrd="0" destOrd="0" presId="urn:microsoft.com/office/officeart/2005/8/layout/hierarchy3"/>
    <dgm:cxn modelId="{97265ED0-F422-49FF-B11F-F2BF75800A14}" type="presParOf" srcId="{CF001033-546D-458F-B960-A2133B361A80}" destId="{044442BF-A28A-438C-AF07-D02AE37A40BC}" srcOrd="0" destOrd="0" presId="urn:microsoft.com/office/officeart/2005/8/layout/hierarchy3"/>
    <dgm:cxn modelId="{A95EF543-D4A2-43AD-95CA-45FFD2A7FE1C}" type="presParOf" srcId="{044442BF-A28A-438C-AF07-D02AE37A40BC}" destId="{D8743A6E-EA63-458A-8A72-213D0772ADDA}" srcOrd="0" destOrd="0" presId="urn:microsoft.com/office/officeart/2005/8/layout/hierarchy3"/>
    <dgm:cxn modelId="{EF0BCE7F-873D-45CD-9240-0EDCB5B6CEE2}" type="presParOf" srcId="{044442BF-A28A-438C-AF07-D02AE37A40BC}" destId="{21475863-DF44-406A-915D-6978604407B9}" srcOrd="1" destOrd="0" presId="urn:microsoft.com/office/officeart/2005/8/layout/hierarchy3"/>
    <dgm:cxn modelId="{657C30BD-6275-412A-A463-8BC3040399CD}" type="presParOf" srcId="{CF001033-546D-458F-B960-A2133B361A80}" destId="{D13888FE-863B-4035-8D37-C77A7CDD15F0}" srcOrd="1" destOrd="0" presId="urn:microsoft.com/office/officeart/2005/8/layout/hierarchy3"/>
    <dgm:cxn modelId="{35DDF3DF-F77B-4E99-A15B-93E3B20BB213}" type="presParOf" srcId="{D13888FE-863B-4035-8D37-C77A7CDD15F0}" destId="{D3448927-6AEA-4F5E-9D56-030F2434BB6F}" srcOrd="0" destOrd="0" presId="urn:microsoft.com/office/officeart/2005/8/layout/hierarchy3"/>
    <dgm:cxn modelId="{C43293C4-7FD8-447C-AD12-197CF1B5E798}" type="presParOf" srcId="{D13888FE-863B-4035-8D37-C77A7CDD15F0}" destId="{D5C97203-6134-4E0D-ACF8-3E6164DF479F}" srcOrd="1" destOrd="0" presId="urn:microsoft.com/office/officeart/2005/8/layout/hierarchy3"/>
    <dgm:cxn modelId="{77CD75BD-7C30-4854-9C17-91C5B394F51C}" type="presParOf" srcId="{D13888FE-863B-4035-8D37-C77A7CDD15F0}" destId="{88A5ED3F-DE74-4026-9383-13FD4A1EE6C5}" srcOrd="2" destOrd="0" presId="urn:microsoft.com/office/officeart/2005/8/layout/hierarchy3"/>
    <dgm:cxn modelId="{47B66E30-052B-4ACC-95EA-7F69A7F93B6D}" type="presParOf" srcId="{D13888FE-863B-4035-8D37-C77A7CDD15F0}" destId="{50A90C68-62CB-4DC4-9E7A-F6A6E891FB49}" srcOrd="3" destOrd="0" presId="urn:microsoft.com/office/officeart/2005/8/layout/hierarchy3"/>
    <dgm:cxn modelId="{FAC21DE3-4E35-4478-B063-C132E000E3E7}" type="presParOf" srcId="{D13888FE-863B-4035-8D37-C77A7CDD15F0}" destId="{07CDD99C-B024-41DA-9A99-98149CAB2829}" srcOrd="4" destOrd="0" presId="urn:microsoft.com/office/officeart/2005/8/layout/hierarchy3"/>
    <dgm:cxn modelId="{8603A87C-5322-4906-AD9E-B906DD787C5D}" type="presParOf" srcId="{D13888FE-863B-4035-8D37-C77A7CDD15F0}" destId="{5354FA64-59A4-496D-9BC5-29B121CD556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DD17F-7C45-44E7-BE6E-4BC56CBD77E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A4BE670-7CD4-4222-A1BA-26A3C3419FC5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fa-IR" sz="2400" dirty="0" smtClean="0"/>
            <a:t>راه های شناسایی کانی ها</a:t>
          </a:r>
          <a:endParaRPr lang="fa-IR" sz="2400" dirty="0"/>
        </a:p>
      </dgm:t>
    </dgm:pt>
    <dgm:pt modelId="{F06A804D-9492-4E2B-B836-0633AA9A7964}" type="parTrans" cxnId="{F6DCB506-309F-4EBD-A8EE-DBD2BA4F2D16}">
      <dgm:prSet/>
      <dgm:spPr/>
      <dgm:t>
        <a:bodyPr/>
        <a:lstStyle/>
        <a:p>
          <a:pPr rtl="1"/>
          <a:endParaRPr lang="fa-IR"/>
        </a:p>
      </dgm:t>
    </dgm:pt>
    <dgm:pt modelId="{2DB79F9A-B071-4169-90A9-7078E2F54C7F}" type="sibTrans" cxnId="{F6DCB506-309F-4EBD-A8EE-DBD2BA4F2D16}">
      <dgm:prSet/>
      <dgm:spPr/>
      <dgm:t>
        <a:bodyPr/>
        <a:lstStyle/>
        <a:p>
          <a:pPr rtl="1"/>
          <a:endParaRPr lang="fa-IR"/>
        </a:p>
      </dgm:t>
    </dgm:pt>
    <dgm:pt modelId="{1CF3307D-6ADD-4069-B012-5B292055071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1"/>
          <a:r>
            <a:rPr lang="fa-IR" sz="2000" b="1" dirty="0" smtClean="0">
              <a:solidFill>
                <a:srgbClr val="FF0000"/>
              </a:solidFill>
              <a:cs typeface="B Nazanin" pitchFamily="2" charset="-78"/>
            </a:rPr>
            <a:t>استفاده از خواص فیزیکی </a:t>
          </a:r>
        </a:p>
        <a:p>
          <a:pPr rtl="1"/>
          <a:r>
            <a:rPr lang="fa-IR" sz="1600" dirty="0" smtClean="0"/>
            <a:t>(شکل بلور،رنگ و سختی کانی)</a:t>
          </a:r>
          <a:endParaRPr lang="fa-IR" sz="2200" dirty="0"/>
        </a:p>
      </dgm:t>
    </dgm:pt>
    <dgm:pt modelId="{3EE068D2-3127-4EDE-BC20-12EEBBD01488}" type="parTrans" cxnId="{6945D408-9BC4-476E-921A-12E1605CAF20}">
      <dgm:prSet/>
      <dgm:spPr/>
      <dgm:t>
        <a:bodyPr/>
        <a:lstStyle/>
        <a:p>
          <a:pPr rtl="1"/>
          <a:endParaRPr lang="fa-IR"/>
        </a:p>
      </dgm:t>
    </dgm:pt>
    <dgm:pt modelId="{89AEC6F5-746F-4FCE-A22A-CA88CF279C41}" type="sibTrans" cxnId="{6945D408-9BC4-476E-921A-12E1605CAF20}">
      <dgm:prSet/>
      <dgm:spPr/>
      <dgm:t>
        <a:bodyPr/>
        <a:lstStyle/>
        <a:p>
          <a:pPr rtl="1"/>
          <a:endParaRPr lang="fa-IR"/>
        </a:p>
      </dgm:t>
    </dgm:pt>
    <dgm:pt modelId="{827392B7-04E4-4D04-AF4E-0C27E6FDDC6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FFCC"/>
        </a:solidFill>
        <a:ln/>
      </dgm:spPr>
      <dgm:t>
        <a:bodyPr/>
        <a:lstStyle/>
        <a:p>
          <a:pPr rtl="1"/>
          <a:r>
            <a:rPr lang="fa-IR" sz="1800" b="1" dirty="0" smtClean="0">
              <a:solidFill>
                <a:srgbClr val="FF0000"/>
              </a:solidFill>
              <a:cs typeface="B Nazanin" pitchFamily="2" charset="-78"/>
            </a:rPr>
            <a:t>استفاده از خواص شیمیایی</a:t>
          </a:r>
          <a:r>
            <a:rPr lang="fa-IR" sz="1800" b="1" dirty="0" smtClean="0">
              <a:cs typeface="B Nazanin" pitchFamily="2" charset="-78"/>
            </a:rPr>
            <a:t> </a:t>
          </a:r>
        </a:p>
        <a:p>
          <a:pPr rtl="1"/>
          <a:r>
            <a:rPr lang="fa-IR" sz="2200" dirty="0" smtClean="0"/>
            <a:t>(</a:t>
          </a:r>
          <a:r>
            <a:rPr lang="fa-IR" sz="1800" dirty="0" smtClean="0"/>
            <a:t>مثل واکنش پذیری کانی با اسید)</a:t>
          </a:r>
          <a:endParaRPr lang="fa-IR" sz="2200" dirty="0"/>
        </a:p>
      </dgm:t>
    </dgm:pt>
    <dgm:pt modelId="{122E8D24-E538-4F23-B179-9417F6E8A64A}" type="parTrans" cxnId="{B3D35376-B9C1-48C4-801B-DB001F7126BE}">
      <dgm:prSet/>
      <dgm:spPr/>
      <dgm:t>
        <a:bodyPr/>
        <a:lstStyle/>
        <a:p>
          <a:pPr rtl="1"/>
          <a:endParaRPr lang="fa-IR"/>
        </a:p>
      </dgm:t>
    </dgm:pt>
    <dgm:pt modelId="{FFFF20E7-915A-4544-A099-651D6D548CF0}" type="sibTrans" cxnId="{B3D35376-B9C1-48C4-801B-DB001F7126BE}">
      <dgm:prSet/>
      <dgm:spPr/>
      <dgm:t>
        <a:bodyPr/>
        <a:lstStyle/>
        <a:p>
          <a:pPr rtl="1"/>
          <a:endParaRPr lang="fa-IR"/>
        </a:p>
      </dgm:t>
    </dgm:pt>
    <dgm:pt modelId="{E4F25BEB-41F2-4107-A11B-C8518DC3DCF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FFD757"/>
        </a:solidFill>
        <a:ln/>
      </dgm:spPr>
      <dgm:t>
        <a:bodyPr/>
        <a:lstStyle/>
        <a:p>
          <a:pPr rtl="1"/>
          <a:r>
            <a:rPr lang="fa-IR" sz="2000" b="1" dirty="0" smtClean="0">
              <a:solidFill>
                <a:srgbClr val="FF0000"/>
              </a:solidFill>
              <a:cs typeface="B Nazanin" pitchFamily="2" charset="-78"/>
            </a:rPr>
            <a:t>استفاده از خواص نوری</a:t>
          </a:r>
        </a:p>
        <a:p>
          <a:pPr rtl="1"/>
          <a:r>
            <a:rPr lang="fa-IR" sz="2000" dirty="0" smtClean="0">
              <a:solidFill>
                <a:srgbClr val="FF0000"/>
              </a:solidFill>
            </a:rPr>
            <a:t> </a:t>
          </a:r>
          <a:r>
            <a:rPr lang="fa-IR" sz="1600" dirty="0" smtClean="0"/>
            <a:t>(مشاهده زیر میکروسکپ)</a:t>
          </a:r>
          <a:endParaRPr lang="fa-IR" sz="3100" dirty="0"/>
        </a:p>
      </dgm:t>
    </dgm:pt>
    <dgm:pt modelId="{0BCA7F28-7D8B-4DE7-B69A-6C851ACBECEF}" type="parTrans" cxnId="{1EFF2315-24EE-4221-9C2C-E542976FC7C5}">
      <dgm:prSet/>
      <dgm:spPr/>
      <dgm:t>
        <a:bodyPr/>
        <a:lstStyle/>
        <a:p>
          <a:pPr rtl="1"/>
          <a:endParaRPr lang="fa-IR"/>
        </a:p>
      </dgm:t>
    </dgm:pt>
    <dgm:pt modelId="{5D3661D4-4BA0-40A1-9826-D359119105E5}" type="sibTrans" cxnId="{1EFF2315-24EE-4221-9C2C-E542976FC7C5}">
      <dgm:prSet/>
      <dgm:spPr/>
      <dgm:t>
        <a:bodyPr/>
        <a:lstStyle/>
        <a:p>
          <a:pPr rtl="1"/>
          <a:endParaRPr lang="fa-IR"/>
        </a:p>
      </dgm:t>
    </dgm:pt>
    <dgm:pt modelId="{1F4237D5-71B3-4E9E-8082-4FD36076968A}" type="pres">
      <dgm:prSet presAssocID="{105DD17F-7C45-44E7-BE6E-4BC56CBD77E1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001033-546D-458F-B960-A2133B361A80}" type="pres">
      <dgm:prSet presAssocID="{0A4BE670-7CD4-4222-A1BA-26A3C3419FC5}" presName="root" presStyleCnt="0"/>
      <dgm:spPr/>
    </dgm:pt>
    <dgm:pt modelId="{044442BF-A28A-438C-AF07-D02AE37A40BC}" type="pres">
      <dgm:prSet presAssocID="{0A4BE670-7CD4-4222-A1BA-26A3C3419FC5}" presName="rootComposite" presStyleCnt="0"/>
      <dgm:spPr/>
    </dgm:pt>
    <dgm:pt modelId="{D8743A6E-EA63-458A-8A72-213D0772ADDA}" type="pres">
      <dgm:prSet presAssocID="{0A4BE670-7CD4-4222-A1BA-26A3C3419FC5}" presName="rootText" presStyleLbl="node1" presStyleIdx="0" presStyleCnt="1" custLinFactX="20391" custLinFactNeighborX="100000" custLinFactNeighborY="-48268"/>
      <dgm:spPr/>
      <dgm:t>
        <a:bodyPr/>
        <a:lstStyle/>
        <a:p>
          <a:pPr rtl="1"/>
          <a:endParaRPr lang="fa-IR"/>
        </a:p>
      </dgm:t>
    </dgm:pt>
    <dgm:pt modelId="{21475863-DF44-406A-915D-6978604407B9}" type="pres">
      <dgm:prSet presAssocID="{0A4BE670-7CD4-4222-A1BA-26A3C3419FC5}" presName="rootConnector" presStyleLbl="node1" presStyleIdx="0" presStyleCnt="1"/>
      <dgm:spPr/>
      <dgm:t>
        <a:bodyPr/>
        <a:lstStyle/>
        <a:p>
          <a:endParaRPr lang="en-US"/>
        </a:p>
      </dgm:t>
    </dgm:pt>
    <dgm:pt modelId="{D13888FE-863B-4035-8D37-C77A7CDD15F0}" type="pres">
      <dgm:prSet presAssocID="{0A4BE670-7CD4-4222-A1BA-26A3C3419FC5}" presName="childShape" presStyleCnt="0"/>
      <dgm:spPr/>
    </dgm:pt>
    <dgm:pt modelId="{D3448927-6AEA-4F5E-9D56-030F2434BB6F}" type="pres">
      <dgm:prSet presAssocID="{3EE068D2-3127-4EDE-BC20-12EEBBD01488}" presName="Name13" presStyleLbl="parChTrans1D2" presStyleIdx="0" presStyleCnt="3"/>
      <dgm:spPr/>
      <dgm:t>
        <a:bodyPr/>
        <a:lstStyle/>
        <a:p>
          <a:endParaRPr lang="en-US"/>
        </a:p>
      </dgm:t>
    </dgm:pt>
    <dgm:pt modelId="{D5C97203-6134-4E0D-ACF8-3E6164DF479F}" type="pres">
      <dgm:prSet presAssocID="{1CF3307D-6ADD-4069-B012-5B2920550719}" presName="childText" presStyleLbl="bgAcc1" presStyleIdx="0" presStyleCnt="3" custScaleX="130399" custScaleY="96384" custLinFactNeighborX="19593" custLinFactNeighborY="-1684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8A5ED3F-DE74-4026-9383-13FD4A1EE6C5}" type="pres">
      <dgm:prSet presAssocID="{122E8D24-E538-4F23-B179-9417F6E8A64A}" presName="Name13" presStyleLbl="parChTrans1D2" presStyleIdx="1" presStyleCnt="3"/>
      <dgm:spPr/>
      <dgm:t>
        <a:bodyPr/>
        <a:lstStyle/>
        <a:p>
          <a:endParaRPr lang="en-US"/>
        </a:p>
      </dgm:t>
    </dgm:pt>
    <dgm:pt modelId="{50A90C68-62CB-4DC4-9E7A-F6A6E891FB49}" type="pres">
      <dgm:prSet presAssocID="{827392B7-04E4-4D04-AF4E-0C27E6FDDC60}" presName="childText" presStyleLbl="bgAcc1" presStyleIdx="1" presStyleCnt="3" custScaleX="145259" custLinFactNeighborX="15607" custLinFactNeighborY="-1706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7CDD99C-B024-41DA-9A99-98149CAB2829}" type="pres">
      <dgm:prSet presAssocID="{0BCA7F28-7D8B-4DE7-B69A-6C851ACBECEF}" presName="Name13" presStyleLbl="parChTrans1D2" presStyleIdx="2" presStyleCnt="3"/>
      <dgm:spPr/>
      <dgm:t>
        <a:bodyPr/>
        <a:lstStyle/>
        <a:p>
          <a:endParaRPr lang="en-US"/>
        </a:p>
      </dgm:t>
    </dgm:pt>
    <dgm:pt modelId="{5354FA64-59A4-496D-9BC5-29B121CD5560}" type="pres">
      <dgm:prSet presAssocID="{E4F25BEB-41F2-4107-A11B-C8518DC3DCF7}" presName="childText" presStyleLbl="bgAcc1" presStyleIdx="2" presStyleCnt="3" custScaleX="130563" custLinFactNeighborX="21345" custLinFactNeighborY="-228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EFF2315-24EE-4221-9C2C-E542976FC7C5}" srcId="{0A4BE670-7CD4-4222-A1BA-26A3C3419FC5}" destId="{E4F25BEB-41F2-4107-A11B-C8518DC3DCF7}" srcOrd="2" destOrd="0" parTransId="{0BCA7F28-7D8B-4DE7-B69A-6C851ACBECEF}" sibTransId="{5D3661D4-4BA0-40A1-9826-D359119105E5}"/>
    <dgm:cxn modelId="{E5B564EC-FDCE-4E34-BED3-2AFF2DB9B759}" type="presOf" srcId="{827392B7-04E4-4D04-AF4E-0C27E6FDDC60}" destId="{50A90C68-62CB-4DC4-9E7A-F6A6E891FB49}" srcOrd="0" destOrd="0" presId="urn:microsoft.com/office/officeart/2005/8/layout/hierarchy3"/>
    <dgm:cxn modelId="{F798743A-1B3C-4CBD-A5CC-6F0168300328}" type="presOf" srcId="{E4F25BEB-41F2-4107-A11B-C8518DC3DCF7}" destId="{5354FA64-59A4-496D-9BC5-29B121CD5560}" srcOrd="0" destOrd="0" presId="urn:microsoft.com/office/officeart/2005/8/layout/hierarchy3"/>
    <dgm:cxn modelId="{4539C3A2-2DE8-4FE8-AD47-BE2DDAA34B1D}" type="presOf" srcId="{0A4BE670-7CD4-4222-A1BA-26A3C3419FC5}" destId="{21475863-DF44-406A-915D-6978604407B9}" srcOrd="1" destOrd="0" presId="urn:microsoft.com/office/officeart/2005/8/layout/hierarchy3"/>
    <dgm:cxn modelId="{B3D35376-B9C1-48C4-801B-DB001F7126BE}" srcId="{0A4BE670-7CD4-4222-A1BA-26A3C3419FC5}" destId="{827392B7-04E4-4D04-AF4E-0C27E6FDDC60}" srcOrd="1" destOrd="0" parTransId="{122E8D24-E538-4F23-B179-9417F6E8A64A}" sibTransId="{FFFF20E7-915A-4544-A099-651D6D548CF0}"/>
    <dgm:cxn modelId="{CB8EE466-A250-488C-8B96-BFA8187FAAAB}" type="presOf" srcId="{105DD17F-7C45-44E7-BE6E-4BC56CBD77E1}" destId="{1F4237D5-71B3-4E9E-8082-4FD36076968A}" srcOrd="0" destOrd="0" presId="urn:microsoft.com/office/officeart/2005/8/layout/hierarchy3"/>
    <dgm:cxn modelId="{6945D408-9BC4-476E-921A-12E1605CAF20}" srcId="{0A4BE670-7CD4-4222-A1BA-26A3C3419FC5}" destId="{1CF3307D-6ADD-4069-B012-5B2920550719}" srcOrd="0" destOrd="0" parTransId="{3EE068D2-3127-4EDE-BC20-12EEBBD01488}" sibTransId="{89AEC6F5-746F-4FCE-A22A-CA88CF279C41}"/>
    <dgm:cxn modelId="{1B34D53E-B51E-45D7-A2D6-C60B9C46618A}" type="presOf" srcId="{0A4BE670-7CD4-4222-A1BA-26A3C3419FC5}" destId="{D8743A6E-EA63-458A-8A72-213D0772ADDA}" srcOrd="0" destOrd="0" presId="urn:microsoft.com/office/officeart/2005/8/layout/hierarchy3"/>
    <dgm:cxn modelId="{F6DCB506-309F-4EBD-A8EE-DBD2BA4F2D16}" srcId="{105DD17F-7C45-44E7-BE6E-4BC56CBD77E1}" destId="{0A4BE670-7CD4-4222-A1BA-26A3C3419FC5}" srcOrd="0" destOrd="0" parTransId="{F06A804D-9492-4E2B-B836-0633AA9A7964}" sibTransId="{2DB79F9A-B071-4169-90A9-7078E2F54C7F}"/>
    <dgm:cxn modelId="{8E839721-17F1-4BA6-A1C8-CFCC007E493F}" type="presOf" srcId="{0BCA7F28-7D8B-4DE7-B69A-6C851ACBECEF}" destId="{07CDD99C-B024-41DA-9A99-98149CAB2829}" srcOrd="0" destOrd="0" presId="urn:microsoft.com/office/officeart/2005/8/layout/hierarchy3"/>
    <dgm:cxn modelId="{34E8253C-5229-4663-B451-43DC0BD69F0A}" type="presOf" srcId="{3EE068D2-3127-4EDE-BC20-12EEBBD01488}" destId="{D3448927-6AEA-4F5E-9D56-030F2434BB6F}" srcOrd="0" destOrd="0" presId="urn:microsoft.com/office/officeart/2005/8/layout/hierarchy3"/>
    <dgm:cxn modelId="{31F7B5B6-F382-446E-AC8E-5C72083880E3}" type="presOf" srcId="{122E8D24-E538-4F23-B179-9417F6E8A64A}" destId="{88A5ED3F-DE74-4026-9383-13FD4A1EE6C5}" srcOrd="0" destOrd="0" presId="urn:microsoft.com/office/officeart/2005/8/layout/hierarchy3"/>
    <dgm:cxn modelId="{58B94835-BEF9-43EC-BA14-72DBC86FAB36}" type="presOf" srcId="{1CF3307D-6ADD-4069-B012-5B2920550719}" destId="{D5C97203-6134-4E0D-ACF8-3E6164DF479F}" srcOrd="0" destOrd="0" presId="urn:microsoft.com/office/officeart/2005/8/layout/hierarchy3"/>
    <dgm:cxn modelId="{E7DCDDCA-FE0A-4022-ACE6-6427CD32ABB4}" type="presParOf" srcId="{1F4237D5-71B3-4E9E-8082-4FD36076968A}" destId="{CF001033-546D-458F-B960-A2133B361A80}" srcOrd="0" destOrd="0" presId="urn:microsoft.com/office/officeart/2005/8/layout/hierarchy3"/>
    <dgm:cxn modelId="{4FF65F74-6413-4577-B09A-D18097B2E2FF}" type="presParOf" srcId="{CF001033-546D-458F-B960-A2133B361A80}" destId="{044442BF-A28A-438C-AF07-D02AE37A40BC}" srcOrd="0" destOrd="0" presId="urn:microsoft.com/office/officeart/2005/8/layout/hierarchy3"/>
    <dgm:cxn modelId="{AC337F1E-84B1-4AAB-90A9-C592957AE216}" type="presParOf" srcId="{044442BF-A28A-438C-AF07-D02AE37A40BC}" destId="{D8743A6E-EA63-458A-8A72-213D0772ADDA}" srcOrd="0" destOrd="0" presId="urn:microsoft.com/office/officeart/2005/8/layout/hierarchy3"/>
    <dgm:cxn modelId="{9BC8C721-1DEF-4965-B3D0-59D8D269E731}" type="presParOf" srcId="{044442BF-A28A-438C-AF07-D02AE37A40BC}" destId="{21475863-DF44-406A-915D-6978604407B9}" srcOrd="1" destOrd="0" presId="urn:microsoft.com/office/officeart/2005/8/layout/hierarchy3"/>
    <dgm:cxn modelId="{53423B43-019A-4D93-B939-994000171BAF}" type="presParOf" srcId="{CF001033-546D-458F-B960-A2133B361A80}" destId="{D13888FE-863B-4035-8D37-C77A7CDD15F0}" srcOrd="1" destOrd="0" presId="urn:microsoft.com/office/officeart/2005/8/layout/hierarchy3"/>
    <dgm:cxn modelId="{D2EFFD71-DDE7-4485-B812-8BCD8FEA3322}" type="presParOf" srcId="{D13888FE-863B-4035-8D37-C77A7CDD15F0}" destId="{D3448927-6AEA-4F5E-9D56-030F2434BB6F}" srcOrd="0" destOrd="0" presId="urn:microsoft.com/office/officeart/2005/8/layout/hierarchy3"/>
    <dgm:cxn modelId="{E18D62F5-3DC8-471A-AB80-E30A27159EF1}" type="presParOf" srcId="{D13888FE-863B-4035-8D37-C77A7CDD15F0}" destId="{D5C97203-6134-4E0D-ACF8-3E6164DF479F}" srcOrd="1" destOrd="0" presId="urn:microsoft.com/office/officeart/2005/8/layout/hierarchy3"/>
    <dgm:cxn modelId="{CC91B651-D0E0-415D-A62E-B42B3106D3A6}" type="presParOf" srcId="{D13888FE-863B-4035-8D37-C77A7CDD15F0}" destId="{88A5ED3F-DE74-4026-9383-13FD4A1EE6C5}" srcOrd="2" destOrd="0" presId="urn:microsoft.com/office/officeart/2005/8/layout/hierarchy3"/>
    <dgm:cxn modelId="{9F9CBF26-B634-4562-B025-961C9E6C5F57}" type="presParOf" srcId="{D13888FE-863B-4035-8D37-C77A7CDD15F0}" destId="{50A90C68-62CB-4DC4-9E7A-F6A6E891FB49}" srcOrd="3" destOrd="0" presId="urn:microsoft.com/office/officeart/2005/8/layout/hierarchy3"/>
    <dgm:cxn modelId="{7DBC7670-A3B3-4F78-A03D-5D7C6115D501}" type="presParOf" srcId="{D13888FE-863B-4035-8D37-C77A7CDD15F0}" destId="{07CDD99C-B024-41DA-9A99-98149CAB2829}" srcOrd="4" destOrd="0" presId="urn:microsoft.com/office/officeart/2005/8/layout/hierarchy3"/>
    <dgm:cxn modelId="{F6CE4A3C-22B5-4D0C-9AB2-B9BF3173BE4B}" type="presParOf" srcId="{D13888FE-863B-4035-8D37-C77A7CDD15F0}" destId="{5354FA64-59A4-496D-9BC5-29B121CD556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E5D87-B798-4AE0-ABA3-835B5728A17F}">
      <dsp:nvSpPr>
        <dsp:cNvPr id="0" name=""/>
        <dsp:cNvSpPr/>
      </dsp:nvSpPr>
      <dsp:spPr>
        <a:xfrm>
          <a:off x="2425666" y="910894"/>
          <a:ext cx="1055444" cy="5277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solidFill>
                <a:srgbClr val="003300"/>
              </a:solidFill>
            </a:rPr>
            <a:t>ویژگی های کانی </a:t>
          </a:r>
          <a:endParaRPr lang="en-US" sz="1600" kern="1200" dirty="0">
            <a:solidFill>
              <a:srgbClr val="003300"/>
            </a:solidFill>
          </a:endParaRPr>
        </a:p>
      </dsp:txBody>
      <dsp:txXfrm>
        <a:off x="2441122" y="926350"/>
        <a:ext cx="1024532" cy="496810"/>
      </dsp:txXfrm>
    </dsp:sp>
    <dsp:sp modelId="{0B85EFB2-E6C7-4B6C-AF40-178017916478}">
      <dsp:nvSpPr>
        <dsp:cNvPr id="0" name=""/>
        <dsp:cNvSpPr/>
      </dsp:nvSpPr>
      <dsp:spPr>
        <a:xfrm rot="14707178">
          <a:off x="1712851" y="699380"/>
          <a:ext cx="100345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3453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89491" y="694509"/>
        <a:ext cx="50172" cy="50172"/>
      </dsp:txXfrm>
    </dsp:sp>
    <dsp:sp modelId="{26DF561D-94AF-40F6-A353-D0006222EF90}">
      <dsp:nvSpPr>
        <dsp:cNvPr id="0" name=""/>
        <dsp:cNvSpPr/>
      </dsp:nvSpPr>
      <dsp:spPr>
        <a:xfrm>
          <a:off x="948044" y="573"/>
          <a:ext cx="1055444" cy="527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مواد طبیعی</a:t>
          </a:r>
          <a:endParaRPr lang="en-US" sz="1600" kern="1200" dirty="0"/>
        </a:p>
      </dsp:txBody>
      <dsp:txXfrm>
        <a:off x="963500" y="16029"/>
        <a:ext cx="1024532" cy="496810"/>
      </dsp:txXfrm>
    </dsp:sp>
    <dsp:sp modelId="{3A96E94A-C1FB-4B1D-95FE-D475FC43DAA8}">
      <dsp:nvSpPr>
        <dsp:cNvPr id="0" name=""/>
        <dsp:cNvSpPr/>
      </dsp:nvSpPr>
      <dsp:spPr>
        <a:xfrm rot="12942401">
          <a:off x="1954621" y="1002820"/>
          <a:ext cx="5199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519913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201580" y="1010037"/>
        <a:ext cx="25995" cy="25995"/>
      </dsp:txXfrm>
    </dsp:sp>
    <dsp:sp modelId="{5F55DF79-06CA-4004-979A-7CD810DB1FF3}">
      <dsp:nvSpPr>
        <dsp:cNvPr id="0" name=""/>
        <dsp:cNvSpPr/>
      </dsp:nvSpPr>
      <dsp:spPr>
        <a:xfrm>
          <a:off x="948044" y="607454"/>
          <a:ext cx="1055444" cy="527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جامد</a:t>
          </a:r>
          <a:endParaRPr lang="en-US" sz="1600" kern="1200" dirty="0"/>
        </a:p>
      </dsp:txBody>
      <dsp:txXfrm>
        <a:off x="963500" y="622910"/>
        <a:ext cx="1024532" cy="496810"/>
      </dsp:txXfrm>
    </dsp:sp>
    <dsp:sp modelId="{D3411DE8-2C2B-482C-9E70-50F609229D95}">
      <dsp:nvSpPr>
        <dsp:cNvPr id="0" name=""/>
        <dsp:cNvSpPr/>
      </dsp:nvSpPr>
      <dsp:spPr>
        <a:xfrm rot="8657599">
          <a:off x="1954621" y="1306261"/>
          <a:ext cx="5199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519913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201580" y="1313478"/>
        <a:ext cx="25995" cy="25995"/>
      </dsp:txXfrm>
    </dsp:sp>
    <dsp:sp modelId="{F00DF416-985F-4467-BDFF-F4A187A5C35F}">
      <dsp:nvSpPr>
        <dsp:cNvPr id="0" name=""/>
        <dsp:cNvSpPr/>
      </dsp:nvSpPr>
      <dsp:spPr>
        <a:xfrm>
          <a:off x="948044" y="1214335"/>
          <a:ext cx="1055444" cy="527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متبلور</a:t>
          </a:r>
          <a:endParaRPr lang="en-US" sz="1600" kern="1200" dirty="0"/>
        </a:p>
      </dsp:txBody>
      <dsp:txXfrm>
        <a:off x="963500" y="1229791"/>
        <a:ext cx="1024532" cy="496810"/>
      </dsp:txXfrm>
    </dsp:sp>
    <dsp:sp modelId="{71E7AA78-035B-4067-A69A-2E24981E2D08}">
      <dsp:nvSpPr>
        <dsp:cNvPr id="0" name=""/>
        <dsp:cNvSpPr/>
      </dsp:nvSpPr>
      <dsp:spPr>
        <a:xfrm rot="6892822">
          <a:off x="1712851" y="1609701"/>
          <a:ext cx="100345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03453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189491" y="1604830"/>
        <a:ext cx="50172" cy="50172"/>
      </dsp:txXfrm>
    </dsp:sp>
    <dsp:sp modelId="{F312F4BE-D034-413F-8186-463142781961}">
      <dsp:nvSpPr>
        <dsp:cNvPr id="0" name=""/>
        <dsp:cNvSpPr/>
      </dsp:nvSpPr>
      <dsp:spPr>
        <a:xfrm>
          <a:off x="948044" y="1821215"/>
          <a:ext cx="1055444" cy="527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70000"/>
                <a:satMod val="130000"/>
              </a:schemeClr>
            </a:gs>
            <a:gs pos="43000">
              <a:schemeClr val="accent6">
                <a:tint val="44000"/>
                <a:satMod val="165000"/>
              </a:schemeClr>
            </a:gs>
            <a:gs pos="93000">
              <a:schemeClr val="accent6">
                <a:tint val="15000"/>
                <a:satMod val="165000"/>
              </a:schemeClr>
            </a:gs>
            <a:gs pos="100000">
              <a:schemeClr val="accent6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ترکیب شیمیایی نسبتا ثابت  </a:t>
          </a:r>
          <a:endParaRPr lang="en-US" sz="1600" kern="1200" dirty="0"/>
        </a:p>
      </dsp:txBody>
      <dsp:txXfrm>
        <a:off x="963500" y="1836671"/>
        <a:ext cx="1024532" cy="496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43A6E-EA63-458A-8A72-213D0772ADDA}">
      <dsp:nvSpPr>
        <dsp:cNvPr id="0" name=""/>
        <dsp:cNvSpPr/>
      </dsp:nvSpPr>
      <dsp:spPr>
        <a:xfrm>
          <a:off x="1956362" y="0"/>
          <a:ext cx="2344147" cy="826294"/>
        </a:xfrm>
        <a:prstGeom prst="roundRect">
          <a:avLst>
            <a:gd name="adj" fmla="val 10000"/>
          </a:avLst>
        </a:prstGeom>
        <a:solidFill>
          <a:srgbClr val="793B9B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/>
            <a:t>عوامل موثر در فراوانی تشکیل کانی ها</a:t>
          </a:r>
          <a:endParaRPr lang="fa-IR" sz="2300" kern="1200" dirty="0"/>
        </a:p>
      </dsp:txBody>
      <dsp:txXfrm>
        <a:off x="1980563" y="24201"/>
        <a:ext cx="2295745" cy="777892"/>
      </dsp:txXfrm>
    </dsp:sp>
    <dsp:sp modelId="{D3448927-6AEA-4F5E-9D56-030F2434BB6F}">
      <dsp:nvSpPr>
        <dsp:cNvPr id="0" name=""/>
        <dsp:cNvSpPr/>
      </dsp:nvSpPr>
      <dsp:spPr>
        <a:xfrm>
          <a:off x="2853499" y="826294"/>
          <a:ext cx="1212596" cy="621816"/>
        </a:xfrm>
        <a:custGeom>
          <a:avLst/>
          <a:gdLst/>
          <a:ahLst/>
          <a:cxnLst/>
          <a:rect l="0" t="0" r="0" b="0"/>
          <a:pathLst>
            <a:path>
              <a:moveTo>
                <a:pt x="1212596" y="0"/>
              </a:moveTo>
              <a:lnTo>
                <a:pt x="1212596" y="621816"/>
              </a:lnTo>
              <a:lnTo>
                <a:pt x="0" y="621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97203-6134-4E0D-ACF8-3E6164DF479F}">
      <dsp:nvSpPr>
        <dsp:cNvPr id="0" name=""/>
        <dsp:cNvSpPr/>
      </dsp:nvSpPr>
      <dsp:spPr>
        <a:xfrm>
          <a:off x="1531428" y="1034963"/>
          <a:ext cx="1322070" cy="82629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شرایط تشکیل کانی</a:t>
          </a:r>
          <a:endParaRPr lang="fa-IR" sz="1800" kern="1200" dirty="0"/>
        </a:p>
      </dsp:txBody>
      <dsp:txXfrm>
        <a:off x="1555629" y="1059164"/>
        <a:ext cx="1273668" cy="777892"/>
      </dsp:txXfrm>
    </dsp:sp>
    <dsp:sp modelId="{88A5ED3F-DE74-4026-9383-13FD4A1EE6C5}">
      <dsp:nvSpPr>
        <dsp:cNvPr id="0" name=""/>
        <dsp:cNvSpPr/>
      </dsp:nvSpPr>
      <dsp:spPr>
        <a:xfrm>
          <a:off x="2853499" y="826294"/>
          <a:ext cx="1212596" cy="1654684"/>
        </a:xfrm>
        <a:custGeom>
          <a:avLst/>
          <a:gdLst/>
          <a:ahLst/>
          <a:cxnLst/>
          <a:rect l="0" t="0" r="0" b="0"/>
          <a:pathLst>
            <a:path>
              <a:moveTo>
                <a:pt x="1212596" y="0"/>
              </a:moveTo>
              <a:lnTo>
                <a:pt x="1212596" y="1654684"/>
              </a:lnTo>
              <a:lnTo>
                <a:pt x="0" y="16546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90C68-62CB-4DC4-9E7A-F6A6E891FB49}">
      <dsp:nvSpPr>
        <dsp:cNvPr id="0" name=""/>
        <dsp:cNvSpPr/>
      </dsp:nvSpPr>
      <dsp:spPr>
        <a:xfrm>
          <a:off x="1531428" y="2067831"/>
          <a:ext cx="1322070" cy="82629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مقدار پایداری و مقاومت آن در برابر فرسایش</a:t>
          </a:r>
          <a:endParaRPr lang="fa-IR" sz="1800" kern="1200" dirty="0"/>
        </a:p>
      </dsp:txBody>
      <dsp:txXfrm>
        <a:off x="1555629" y="2092032"/>
        <a:ext cx="1273668" cy="777892"/>
      </dsp:txXfrm>
    </dsp:sp>
    <dsp:sp modelId="{07CDD99C-B024-41DA-9A99-98149CAB2829}">
      <dsp:nvSpPr>
        <dsp:cNvPr id="0" name=""/>
        <dsp:cNvSpPr/>
      </dsp:nvSpPr>
      <dsp:spPr>
        <a:xfrm>
          <a:off x="2853499" y="826294"/>
          <a:ext cx="1212596" cy="2687552"/>
        </a:xfrm>
        <a:custGeom>
          <a:avLst/>
          <a:gdLst/>
          <a:ahLst/>
          <a:cxnLst/>
          <a:rect l="0" t="0" r="0" b="0"/>
          <a:pathLst>
            <a:path>
              <a:moveTo>
                <a:pt x="1212596" y="0"/>
              </a:moveTo>
              <a:lnTo>
                <a:pt x="1212596" y="2687552"/>
              </a:lnTo>
              <a:lnTo>
                <a:pt x="0" y="2687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4FA64-59A4-496D-9BC5-29B121CD5560}">
      <dsp:nvSpPr>
        <dsp:cNvPr id="0" name=""/>
        <dsp:cNvSpPr/>
      </dsp:nvSpPr>
      <dsp:spPr>
        <a:xfrm>
          <a:off x="1531428" y="3100699"/>
          <a:ext cx="1322070" cy="826294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فراوانی عناصر تشکیل دهنده کانی</a:t>
          </a:r>
          <a:endParaRPr lang="fa-IR" sz="1800" kern="1200" dirty="0"/>
        </a:p>
      </dsp:txBody>
      <dsp:txXfrm>
        <a:off x="1555629" y="3124900"/>
        <a:ext cx="1273668" cy="777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43A6E-EA63-458A-8A72-213D0772ADDA}">
      <dsp:nvSpPr>
        <dsp:cNvPr id="0" name=""/>
        <dsp:cNvSpPr/>
      </dsp:nvSpPr>
      <dsp:spPr>
        <a:xfrm>
          <a:off x="1796970" y="0"/>
          <a:ext cx="2789291" cy="8155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700" kern="1200" dirty="0" smtClean="0"/>
            <a:t>راه های تشکیل کانی ها</a:t>
          </a:r>
          <a:endParaRPr lang="fa-IR" sz="2700" kern="1200" dirty="0"/>
        </a:p>
      </dsp:txBody>
      <dsp:txXfrm>
        <a:off x="1820856" y="23886"/>
        <a:ext cx="2741519" cy="767756"/>
      </dsp:txXfrm>
    </dsp:sp>
    <dsp:sp modelId="{D3448927-6AEA-4F5E-9D56-030F2434BB6F}">
      <dsp:nvSpPr>
        <dsp:cNvPr id="0" name=""/>
        <dsp:cNvSpPr/>
      </dsp:nvSpPr>
      <dsp:spPr>
        <a:xfrm>
          <a:off x="3427070" y="815528"/>
          <a:ext cx="880262" cy="708841"/>
        </a:xfrm>
        <a:custGeom>
          <a:avLst/>
          <a:gdLst/>
          <a:ahLst/>
          <a:cxnLst/>
          <a:rect l="0" t="0" r="0" b="0"/>
          <a:pathLst>
            <a:path>
              <a:moveTo>
                <a:pt x="880262" y="0"/>
              </a:moveTo>
              <a:lnTo>
                <a:pt x="880262" y="708841"/>
              </a:lnTo>
              <a:lnTo>
                <a:pt x="0" y="7088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97203-6134-4E0D-ACF8-3E6164DF479F}">
      <dsp:nvSpPr>
        <dsp:cNvPr id="0" name=""/>
        <dsp:cNvSpPr/>
      </dsp:nvSpPr>
      <dsp:spPr>
        <a:xfrm>
          <a:off x="459400" y="928693"/>
          <a:ext cx="2967670" cy="1191353"/>
        </a:xfrm>
        <a:prstGeom prst="roundRect">
          <a:avLst>
            <a:gd name="adj" fmla="val 10000"/>
          </a:avLst>
        </a:prstGeom>
        <a:solidFill>
          <a:srgbClr val="CCFF66"/>
        </a:solidFill>
        <a:ln>
          <a:noFill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rgbClr val="C00000"/>
              </a:solidFill>
            </a:rPr>
            <a:t>تبلور مواد مذاب هنگام سرد شدن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/>
            <a:t>(راه تشکیل اغلب کانی های قیمتی)</a:t>
          </a:r>
          <a:endParaRPr lang="fa-IR" sz="1400" kern="1200" dirty="0"/>
        </a:p>
      </dsp:txBody>
      <dsp:txXfrm>
        <a:off x="494294" y="963587"/>
        <a:ext cx="2897882" cy="1121565"/>
      </dsp:txXfrm>
    </dsp:sp>
    <dsp:sp modelId="{88A5ED3F-DE74-4026-9383-13FD4A1EE6C5}">
      <dsp:nvSpPr>
        <dsp:cNvPr id="0" name=""/>
        <dsp:cNvSpPr/>
      </dsp:nvSpPr>
      <dsp:spPr>
        <a:xfrm>
          <a:off x="3082321" y="815528"/>
          <a:ext cx="1225011" cy="2280474"/>
        </a:xfrm>
        <a:custGeom>
          <a:avLst/>
          <a:gdLst/>
          <a:ahLst/>
          <a:cxnLst/>
          <a:rect l="0" t="0" r="0" b="0"/>
          <a:pathLst>
            <a:path>
              <a:moveTo>
                <a:pt x="1225011" y="0"/>
              </a:moveTo>
              <a:lnTo>
                <a:pt x="1225011" y="2280474"/>
              </a:lnTo>
              <a:lnTo>
                <a:pt x="0" y="22804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90C68-62CB-4DC4-9E7A-F6A6E891FB49}">
      <dsp:nvSpPr>
        <dsp:cNvPr id="0" name=""/>
        <dsp:cNvSpPr/>
      </dsp:nvSpPr>
      <dsp:spPr>
        <a:xfrm>
          <a:off x="459400" y="2500327"/>
          <a:ext cx="2622921" cy="1191353"/>
        </a:xfrm>
        <a:prstGeom prst="roundRect">
          <a:avLst>
            <a:gd name="adj" fmla="val 10000"/>
          </a:avLst>
        </a:prstGeom>
        <a:solidFill>
          <a:srgbClr val="FF99CC"/>
        </a:solidFill>
        <a:ln>
          <a:noFill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dirty="0" smtClean="0">
              <a:solidFill>
                <a:srgbClr val="C00000"/>
              </a:solidFill>
            </a:rPr>
            <a:t>تبخیر محلول های فرا سیر شده</a:t>
          </a:r>
        </a:p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(مثل کانی گچ و نمک طعام)</a:t>
          </a:r>
          <a:endParaRPr lang="fa-IR" sz="1600" kern="1200" dirty="0"/>
        </a:p>
      </dsp:txBody>
      <dsp:txXfrm>
        <a:off x="494294" y="2535221"/>
        <a:ext cx="2553133" cy="1121565"/>
      </dsp:txXfrm>
    </dsp:sp>
    <dsp:sp modelId="{07CDD99C-B024-41DA-9A99-98149CAB2829}">
      <dsp:nvSpPr>
        <dsp:cNvPr id="0" name=""/>
        <dsp:cNvSpPr/>
      </dsp:nvSpPr>
      <dsp:spPr>
        <a:xfrm>
          <a:off x="3194404" y="815528"/>
          <a:ext cx="1112928" cy="3852107"/>
        </a:xfrm>
        <a:custGeom>
          <a:avLst/>
          <a:gdLst/>
          <a:ahLst/>
          <a:cxnLst/>
          <a:rect l="0" t="0" r="0" b="0"/>
          <a:pathLst>
            <a:path>
              <a:moveTo>
                <a:pt x="1112928" y="0"/>
              </a:moveTo>
              <a:lnTo>
                <a:pt x="1112928" y="3852107"/>
              </a:lnTo>
              <a:lnTo>
                <a:pt x="0" y="385210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4FA64-59A4-496D-9BC5-29B121CD5560}">
      <dsp:nvSpPr>
        <dsp:cNvPr id="0" name=""/>
        <dsp:cNvSpPr/>
      </dsp:nvSpPr>
      <dsp:spPr>
        <a:xfrm>
          <a:off x="571501" y="4071960"/>
          <a:ext cx="2622902" cy="1191353"/>
        </a:xfrm>
        <a:prstGeom prst="roundRect">
          <a:avLst>
            <a:gd name="adj" fmla="val 10000"/>
          </a:avLst>
        </a:prstGeom>
        <a:solidFill>
          <a:srgbClr val="F9E659"/>
        </a:solidFill>
        <a:ln>
          <a:noFill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balanced" dir="tl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solidFill>
                <a:srgbClr val="C00000"/>
              </a:solidFill>
              <a:cs typeface="B Nazanin" pitchFamily="2" charset="-78"/>
            </a:rPr>
            <a:t>در اثر فشار ،گرما و واکنش های شیمیایی</a:t>
          </a:r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>
              <a:cs typeface="B Nazanin" pitchFamily="2" charset="-78"/>
            </a:rPr>
            <a:t>(مانند گرافیت)</a:t>
          </a:r>
          <a:endParaRPr lang="fa-IR" sz="2500" kern="1200" dirty="0">
            <a:cs typeface="B Nazanin" pitchFamily="2" charset="-78"/>
          </a:endParaRPr>
        </a:p>
      </dsp:txBody>
      <dsp:txXfrm>
        <a:off x="606395" y="4106854"/>
        <a:ext cx="2553114" cy="1121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43A6E-EA63-458A-8A72-213D0772ADDA}">
      <dsp:nvSpPr>
        <dsp:cNvPr id="0" name=""/>
        <dsp:cNvSpPr/>
      </dsp:nvSpPr>
      <dsp:spPr>
        <a:xfrm>
          <a:off x="2774350" y="0"/>
          <a:ext cx="2240539" cy="11202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راه های شناسایی کانی ها</a:t>
          </a:r>
          <a:endParaRPr lang="fa-IR" sz="2400" kern="1200" dirty="0"/>
        </a:p>
      </dsp:txBody>
      <dsp:txXfrm>
        <a:off x="2807162" y="32812"/>
        <a:ext cx="2174915" cy="1054645"/>
      </dsp:txXfrm>
    </dsp:sp>
    <dsp:sp modelId="{D3448927-6AEA-4F5E-9D56-030F2434BB6F}">
      <dsp:nvSpPr>
        <dsp:cNvPr id="0" name=""/>
        <dsp:cNvSpPr/>
      </dsp:nvSpPr>
      <dsp:spPr>
        <a:xfrm>
          <a:off x="3670060" y="1120269"/>
          <a:ext cx="1120775" cy="634013"/>
        </a:xfrm>
        <a:custGeom>
          <a:avLst/>
          <a:gdLst/>
          <a:ahLst/>
          <a:cxnLst/>
          <a:rect l="0" t="0" r="0" b="0"/>
          <a:pathLst>
            <a:path>
              <a:moveTo>
                <a:pt x="1120775" y="0"/>
              </a:moveTo>
              <a:lnTo>
                <a:pt x="1120775" y="634013"/>
              </a:lnTo>
              <a:lnTo>
                <a:pt x="0" y="6340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97203-6134-4E0D-ACF8-3E6164DF479F}">
      <dsp:nvSpPr>
        <dsp:cNvPr id="0" name=""/>
        <dsp:cNvSpPr/>
      </dsp:nvSpPr>
      <dsp:spPr>
        <a:xfrm>
          <a:off x="1332748" y="1214402"/>
          <a:ext cx="2337312" cy="10797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FF0000"/>
              </a:solidFill>
              <a:cs typeface="B Nazanin" pitchFamily="2" charset="-78"/>
            </a:rPr>
            <a:t>استفاده از خواص فیزیکی 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/>
            <a:t>(شکل بلور،رنگ و سختی کانی)</a:t>
          </a:r>
          <a:endParaRPr lang="fa-IR" sz="2200" kern="1200" dirty="0"/>
        </a:p>
      </dsp:txBody>
      <dsp:txXfrm>
        <a:off x="1364373" y="1246027"/>
        <a:ext cx="2274062" cy="1016510"/>
      </dsp:txXfrm>
    </dsp:sp>
    <dsp:sp modelId="{88A5ED3F-DE74-4026-9383-13FD4A1EE6C5}">
      <dsp:nvSpPr>
        <dsp:cNvPr id="0" name=""/>
        <dsp:cNvSpPr/>
      </dsp:nvSpPr>
      <dsp:spPr>
        <a:xfrm>
          <a:off x="3864969" y="1120269"/>
          <a:ext cx="925866" cy="2011631"/>
        </a:xfrm>
        <a:custGeom>
          <a:avLst/>
          <a:gdLst/>
          <a:ahLst/>
          <a:cxnLst/>
          <a:rect l="0" t="0" r="0" b="0"/>
          <a:pathLst>
            <a:path>
              <a:moveTo>
                <a:pt x="925866" y="0"/>
              </a:moveTo>
              <a:lnTo>
                <a:pt x="925866" y="2011631"/>
              </a:lnTo>
              <a:lnTo>
                <a:pt x="0" y="2011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90C68-62CB-4DC4-9E7A-F6A6E891FB49}">
      <dsp:nvSpPr>
        <dsp:cNvPr id="0" name=""/>
        <dsp:cNvSpPr/>
      </dsp:nvSpPr>
      <dsp:spPr>
        <a:xfrm>
          <a:off x="1261301" y="2571766"/>
          <a:ext cx="2603667" cy="1120269"/>
        </a:xfrm>
        <a:prstGeom prst="roundRect">
          <a:avLst>
            <a:gd name="adj" fmla="val 10000"/>
          </a:avLst>
        </a:prstGeom>
        <a:solidFill>
          <a:srgbClr val="FFFFCC"/>
        </a:soli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FF0000"/>
              </a:solidFill>
              <a:cs typeface="B Nazanin" pitchFamily="2" charset="-78"/>
            </a:rPr>
            <a:t>استفاده از خواص شیمیایی</a:t>
          </a:r>
          <a:r>
            <a:rPr lang="fa-IR" sz="1800" b="1" kern="1200" dirty="0" smtClean="0">
              <a:cs typeface="B Nazanin" pitchFamily="2" charset="-78"/>
            </a:rPr>
            <a:t>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dirty="0" smtClean="0"/>
            <a:t>(</a:t>
          </a:r>
          <a:r>
            <a:rPr lang="fa-IR" sz="1800" kern="1200" dirty="0" smtClean="0"/>
            <a:t>مثل واکنش پذیری کانی با اسید)</a:t>
          </a:r>
          <a:endParaRPr lang="fa-IR" sz="2200" kern="1200" dirty="0"/>
        </a:p>
      </dsp:txBody>
      <dsp:txXfrm>
        <a:off x="1294113" y="2604578"/>
        <a:ext cx="2538043" cy="1054645"/>
      </dsp:txXfrm>
    </dsp:sp>
    <dsp:sp modelId="{07CDD99C-B024-41DA-9A99-98149CAB2829}">
      <dsp:nvSpPr>
        <dsp:cNvPr id="0" name=""/>
        <dsp:cNvSpPr/>
      </dsp:nvSpPr>
      <dsp:spPr>
        <a:xfrm>
          <a:off x="3704403" y="1120269"/>
          <a:ext cx="1086432" cy="3347597"/>
        </a:xfrm>
        <a:custGeom>
          <a:avLst/>
          <a:gdLst/>
          <a:ahLst/>
          <a:cxnLst/>
          <a:rect l="0" t="0" r="0" b="0"/>
          <a:pathLst>
            <a:path>
              <a:moveTo>
                <a:pt x="1086432" y="0"/>
              </a:moveTo>
              <a:lnTo>
                <a:pt x="1086432" y="3347597"/>
              </a:lnTo>
              <a:lnTo>
                <a:pt x="0" y="33475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4FA64-59A4-496D-9BC5-29B121CD5560}">
      <dsp:nvSpPr>
        <dsp:cNvPr id="0" name=""/>
        <dsp:cNvSpPr/>
      </dsp:nvSpPr>
      <dsp:spPr>
        <a:xfrm>
          <a:off x="1364151" y="3907732"/>
          <a:ext cx="2340252" cy="1120269"/>
        </a:xfrm>
        <a:prstGeom prst="roundRect">
          <a:avLst>
            <a:gd name="adj" fmla="val 10000"/>
          </a:avLst>
        </a:prstGeom>
        <a:solidFill>
          <a:srgbClr val="FFD757"/>
        </a:soli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FF0000"/>
              </a:solidFill>
              <a:cs typeface="B Nazanin" pitchFamily="2" charset="-78"/>
            </a:rPr>
            <a:t>استفاده از خواص نوری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rgbClr val="FF0000"/>
              </a:solidFill>
            </a:rPr>
            <a:t> </a:t>
          </a:r>
          <a:r>
            <a:rPr lang="fa-IR" sz="1600" kern="1200" dirty="0" smtClean="0"/>
            <a:t>(مشاهده زیر میکروسکپ)</a:t>
          </a:r>
          <a:endParaRPr lang="fa-IR" sz="3100" kern="1200" dirty="0"/>
        </a:p>
      </dsp:txBody>
      <dsp:txXfrm>
        <a:off x="1396963" y="3940544"/>
        <a:ext cx="2274628" cy="1054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6BE69-AF5F-482A-900B-0160D08BC02C}" type="datetimeFigureOut">
              <a:rPr lang="fa-IR" smtClean="0"/>
              <a:pPr/>
              <a:t>1436/01/28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791B6-97F6-4FF8-9B88-94B45A84A93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jpeg"/><Relationship Id="rId7" Type="http://schemas.openxmlformats.org/officeDocument/2006/relationships/diagramData" Target="../diagrams/data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diagramDrawing" Target="../diagrams/drawing1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audio" Target="../media/audio2.wav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audio" Target="../media/audio2.wav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audio" Target="../media/audio2.wav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بسم ا.jpg"/>
          <p:cNvPicPr>
            <a:picLocks noChangeAspect="1"/>
          </p:cNvPicPr>
          <p:nvPr/>
        </p:nvPicPr>
        <p:blipFill>
          <a:blip r:embed="rId2" cstate="print"/>
          <a:srcRect l="13592" b="53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000760" y="357166"/>
            <a:ext cx="2714612" cy="63078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563" marR="571500"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       انواع کانی</a:t>
            </a:r>
            <a:r>
              <a:rPr kumimoji="0" lang="fa-I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 ها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 rot="10800000" flipV="1">
            <a:off x="5929322" y="1357298"/>
            <a:ext cx="1965826" cy="6047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571500" lvl="0" algn="l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B Titr" pitchFamily="2" charset="-78"/>
              </a:rPr>
              <a:t>سیلیکاتی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  <p:sp>
        <p:nvSpPr>
          <p:cNvPr id="13" name="Action Button: Forward or Next 12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214414" y="6215082"/>
            <a:ext cx="90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Yekan" pitchFamily="2" charset="-78"/>
              </a:rPr>
              <a:t>ادامه</a:t>
            </a:r>
            <a:endParaRPr lang="fa-IR" dirty="0">
              <a:solidFill>
                <a:srgbClr val="FFFF00"/>
              </a:solidFill>
              <a:cs typeface="B Yekan" pitchFamily="2" charset="-78"/>
            </a:endParaRPr>
          </a:p>
        </p:txBody>
      </p:sp>
      <p:sp>
        <p:nvSpPr>
          <p:cNvPr id="19" name="Action Button: Back or Previous 18">
            <a:hlinkClick r:id="" action="ppaction://hlinkshowjump?jump=previousslide" highlightClick="1">
              <a:snd r:embed="rId2" name="click.wav"/>
            </a:hlinkClick>
          </p:cNvPr>
          <p:cNvSpPr/>
          <p:nvPr/>
        </p:nvSpPr>
        <p:spPr>
          <a:xfrm>
            <a:off x="214282" y="6215082"/>
            <a:ext cx="90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Yekan" pitchFamily="2" charset="-78"/>
              </a:rPr>
              <a:t>برگشت</a:t>
            </a:r>
            <a:endParaRPr lang="fa-IR" dirty="0">
              <a:solidFill>
                <a:srgbClr val="FFFF00"/>
              </a:solidFill>
              <a:cs typeface="B Yekan" pitchFamily="2" charset="-78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10800000" flipV="1">
            <a:off x="6215074" y="3643314"/>
            <a:ext cx="1965826" cy="6047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571500" lvl="0" algn="l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B Titr" pitchFamily="2" charset="-78"/>
              </a:rPr>
              <a:t>غیر سیلیکاتی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auto">
          <a:xfrm rot="10800000" flipV="1">
            <a:off x="3857620" y="4572008"/>
            <a:ext cx="4286280" cy="64294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571500"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            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بدون عنصر سیلیسیم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Si)</a:t>
            </a:r>
            <a:r>
              <a:rPr lang="fa-IR" b="1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(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هستند.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0800000" flipV="1">
            <a:off x="3000364" y="2357430"/>
            <a:ext cx="4537594" cy="714380"/>
          </a:xfrm>
          <a:prstGeom prst="roundRect">
            <a:avLst>
              <a:gd name="adj" fmla="val 4825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571500"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دارای عنصر سیلیسیم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 (Si)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هستند </a:t>
            </a:r>
            <a:r>
              <a:rPr lang="fa-IR" b="1" dirty="0" smtClean="0">
                <a:solidFill>
                  <a:srgbClr val="FF0000"/>
                </a:solidFill>
                <a:latin typeface="Calibri" pitchFamily="34" charset="0"/>
                <a:ea typeface="Arial" pitchFamily="34" charset="0"/>
                <a:cs typeface="B Nazanin" pitchFamily="2" charset="-78"/>
              </a:rPr>
              <a:t>و عمدتا از انجماد وتبلور موا د مذاب به دست می آیند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4282" y="3286124"/>
            <a:ext cx="2875739" cy="1996778"/>
            <a:chOff x="285720" y="3286124"/>
            <a:chExt cx="2875739" cy="1996778"/>
          </a:xfrm>
        </p:grpSpPr>
        <p:pic>
          <p:nvPicPr>
            <p:cNvPr id="14" name="Picture 13" descr="4alj4knfrrt519hq36a.jpg"/>
            <p:cNvPicPr>
              <a:picLocks noChangeAspect="1"/>
            </p:cNvPicPr>
            <p:nvPr/>
          </p:nvPicPr>
          <p:blipFill>
            <a:blip r:embed="rId3" cstate="print"/>
            <a:srcRect b="7557"/>
            <a:stretch>
              <a:fillRect/>
            </a:stretch>
          </p:blipFill>
          <p:spPr>
            <a:xfrm>
              <a:off x="285720" y="3286124"/>
              <a:ext cx="2875739" cy="199677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57158" y="4786322"/>
              <a:ext cx="92869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dirty="0" smtClean="0">
                  <a:solidFill>
                    <a:schemeClr val="bg1"/>
                  </a:solidFill>
                  <a:cs typeface="B Titr" pitchFamily="2" charset="-78"/>
                </a:rPr>
                <a:t>فیروزه</a:t>
              </a:r>
              <a:endParaRPr lang="fa-IR" dirty="0">
                <a:solidFill>
                  <a:schemeClr val="bg1"/>
                </a:solidFill>
                <a:cs typeface="B Titr" pitchFamily="2" charset="-78"/>
              </a:endParaRPr>
            </a:p>
          </p:txBody>
        </p:sp>
      </p:grpSp>
      <p:pic>
        <p:nvPicPr>
          <p:cNvPr id="20" name="Picture 19" descr="A.0044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71480"/>
            <a:ext cx="2000264" cy="21600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7072330" y="2500305"/>
            <a:ext cx="285752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8215338" y="392906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7929586" y="157161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n Arrow 38"/>
          <p:cNvSpPr/>
          <p:nvPr/>
        </p:nvSpPr>
        <p:spPr>
          <a:xfrm>
            <a:off x="6572264" y="2000240"/>
            <a:ext cx="7143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7215206" y="4286256"/>
            <a:ext cx="7143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71472" y="2285992"/>
            <a:ext cx="85725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کوارتز</a:t>
            </a:r>
            <a:r>
              <a:rPr lang="fa-IR" dirty="0" smtClean="0"/>
              <a:t> 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14282" y="6215082"/>
            <a:ext cx="1900132" cy="360000"/>
            <a:chOff x="214282" y="6215082"/>
            <a:chExt cx="1900132" cy="360000"/>
          </a:xfrm>
        </p:grpSpPr>
        <p:sp>
          <p:nvSpPr>
            <p:cNvPr id="29" name="Action Button: Forward or Next 28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>
              <a:off x="1214414" y="6215082"/>
              <a:ext cx="900000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30" name="Action Button: Back or Previous 29">
              <a:hlinkClick r:id="" action="ppaction://hlinkshowjump?jump=previous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6215082"/>
              <a:ext cx="900000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6215074" y="1071546"/>
            <a:ext cx="1857388" cy="5715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نام گذاری کانی ها</a:t>
            </a: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715008" y="2143116"/>
            <a:ext cx="3143272" cy="10001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571500" lvl="0" algn="l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B Titr" pitchFamily="2" charset="-78"/>
              </a:rPr>
              <a:t>با استفاده از نام محلی</a:t>
            </a:r>
            <a:r>
              <a:rPr kumimoji="0" lang="fa-IR" sz="1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B Titr" pitchFamily="2" charset="-78"/>
              </a:rPr>
              <a:t> که کانی در آنجا برای اولین بار کشف شده است  </a:t>
            </a:r>
          </a:p>
          <a:p>
            <a:pPr marR="571500"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1400" baseline="0" dirty="0" smtClean="0">
                <a:solidFill>
                  <a:srgbClr val="FF0000"/>
                </a:solidFill>
                <a:latin typeface="Arial" pitchFamily="34" charset="0"/>
                <a:cs typeface="B Titr" pitchFamily="2" charset="-78"/>
              </a:rPr>
              <a:t>(مسکوویت)</a:t>
            </a:r>
            <a:endParaRPr kumimoji="0" lang="fa-I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5715008" y="3643314"/>
            <a:ext cx="3143272" cy="9286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571500"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B Titr" pitchFamily="2" charset="-78"/>
              </a:rPr>
              <a:t>         با استفاده از نام کاشف</a:t>
            </a:r>
          </a:p>
          <a:p>
            <a:pPr marR="571500"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a-IR" dirty="0" smtClean="0">
                <a:solidFill>
                  <a:srgbClr val="FF0000"/>
                </a:solidFill>
                <a:latin typeface="Arial" pitchFamily="34" charset="0"/>
                <a:cs typeface="B Titr" pitchFamily="2" charset="-78"/>
              </a:rPr>
              <a:t>(خادمیت)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5572132" y="4929198"/>
            <a:ext cx="3143272" cy="16430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571500"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B Titr" pitchFamily="2" charset="-78"/>
              </a:rPr>
              <a:t>با استفاده ازخواص کانی</a:t>
            </a:r>
          </a:p>
          <a:p>
            <a:pPr marR="571500"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B Titr" pitchFamily="2" charset="-78"/>
              </a:rPr>
              <a:t>(مثل رنگ ،ترکیب شیمیایی ، خاصیت آهنربایی و..........)</a:t>
            </a:r>
          </a:p>
          <a:p>
            <a:pPr marR="571500"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B Titr" pitchFamily="2" charset="-78"/>
              </a:rPr>
              <a:t>( فلوئوریت</a:t>
            </a:r>
            <a:r>
              <a:rPr kumimoji="0" lang="fa-IR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B Titr" pitchFamily="2" charset="-78"/>
              </a:rPr>
              <a:t> )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428596" y="642918"/>
            <a:ext cx="4857784" cy="8572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571500"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Titr" pitchFamily="2" charset="-78"/>
              </a:rPr>
              <a:t>توجه:در نام</a:t>
            </a:r>
            <a:r>
              <a:rPr kumimoji="0" lang="fa-I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Titr" pitchFamily="2" charset="-78"/>
              </a:rPr>
              <a:t> گذاری کانی ها معمولا پسوند </a:t>
            </a:r>
            <a:r>
              <a:rPr kumimoji="0" lang="fa-IR" sz="14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B Titr" pitchFamily="2" charset="-78"/>
              </a:rPr>
              <a:t>(ایت یا یت  </a:t>
            </a:r>
            <a:r>
              <a:rPr kumimoji="0" lang="en-US" sz="1400" b="0" i="0" u="none" strike="noStrike" cap="none" normalizeH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B Titr" pitchFamily="2" charset="-78"/>
              </a:rPr>
              <a:t>ite</a:t>
            </a:r>
            <a:r>
              <a:rPr kumimoji="0" lang="fa-IR" sz="14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cs typeface="B Titr" pitchFamily="2" charset="-78"/>
              </a:rPr>
              <a:t>  ) </a:t>
            </a:r>
            <a:r>
              <a:rPr kumimoji="0" lang="fa-I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Titr" pitchFamily="2" charset="-78"/>
              </a:rPr>
              <a:t>به آخر نام کانی اضافه می کنند(</a:t>
            </a:r>
            <a:r>
              <a:rPr lang="fa-IR" sz="14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B Titr" pitchFamily="2" charset="-78"/>
              </a:rPr>
              <a:t>خادم</a:t>
            </a:r>
            <a:r>
              <a:rPr lang="fa-I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B Titr" pitchFamily="2" charset="-78"/>
              </a:rPr>
              <a:t>یت</a:t>
            </a:r>
            <a:r>
              <a:rPr kumimoji="0" lang="fa-I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Titr" pitchFamily="2" charset="-78"/>
              </a:rPr>
              <a:t>) و بیشتر کانی ها ،اسامی لاتین یا یونانی دارند.</a:t>
            </a:r>
            <a:endParaRPr kumimoji="0" lang="fa-I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  <p:pic>
        <p:nvPicPr>
          <p:cNvPr id="15" name="Picture 14" descr="floor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5214950"/>
            <a:ext cx="2143140" cy="1428760"/>
          </a:xfrm>
          <a:prstGeom prst="rect">
            <a:avLst/>
          </a:prstGeom>
        </p:spPr>
      </p:pic>
      <p:pic>
        <p:nvPicPr>
          <p:cNvPr id="20" name="Picture 19" descr="Untitled.png"/>
          <p:cNvPicPr>
            <a:picLocks noChangeAspect="1"/>
          </p:cNvPicPr>
          <p:nvPr/>
        </p:nvPicPr>
        <p:blipFill>
          <a:blip r:embed="rId4" cstate="print"/>
          <a:srcRect t="3733" r="56162" b="6672"/>
          <a:stretch>
            <a:fillRect/>
          </a:stretch>
        </p:blipFill>
        <p:spPr>
          <a:xfrm>
            <a:off x="2786050" y="1571612"/>
            <a:ext cx="2000264" cy="1714512"/>
          </a:xfrm>
          <a:prstGeom prst="rect">
            <a:avLst/>
          </a:prstGeom>
        </p:spPr>
      </p:pic>
      <p:pic>
        <p:nvPicPr>
          <p:cNvPr id="22" name="Picture 21" descr="mica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429000"/>
            <a:ext cx="2525586" cy="14287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429652" y="1857364"/>
            <a:ext cx="50006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29652" y="4786322"/>
            <a:ext cx="50006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rgbClr val="FF0000"/>
                </a:solidFill>
              </a:rPr>
              <a:t>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29652" y="3429000"/>
            <a:ext cx="50006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6072198" y="714356"/>
            <a:ext cx="2071702" cy="4286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571500"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a-IR" sz="1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B Titr" pitchFamily="2" charset="-78"/>
              </a:rPr>
              <a:t>         کانی های ملی</a:t>
            </a:r>
            <a:endParaRPr kumimoji="0" lang="fa-IR" sz="1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5720" y="1142984"/>
            <a:ext cx="8572560" cy="5072083"/>
            <a:chOff x="285720" y="1142984"/>
            <a:chExt cx="8572560" cy="5072083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285720" y="1142984"/>
              <a:ext cx="8572560" cy="257176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571500"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a-IR" sz="1600" b="1" dirty="0" smtClean="0">
                  <a:solidFill>
                    <a:schemeClr val="tx1"/>
                  </a:solidFill>
                  <a:latin typeface="Arial" pitchFamily="34" charset="0"/>
                  <a:cs typeface="B Nazanin" pitchFamily="2" charset="-78"/>
                </a:rPr>
                <a:t>       به کانی هایی که برای اولین بار در ایران یا به وسیله ی زمین شناسان و </a:t>
              </a:r>
            </a:p>
            <a:p>
              <a:pPr marR="571500"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a-IR" sz="1600" b="1" dirty="0" smtClean="0">
                  <a:solidFill>
                    <a:schemeClr val="tx1"/>
                  </a:solidFill>
                  <a:latin typeface="Arial" pitchFamily="34" charset="0"/>
                  <a:cs typeface="B Nazanin" pitchFamily="2" charset="-78"/>
                </a:rPr>
                <a:t>دانشمندان ایرانی کشف شدند </a:t>
              </a:r>
              <a:r>
                <a:rPr lang="fa-IR" sz="1600" b="1" dirty="0" smtClean="0">
                  <a:solidFill>
                    <a:srgbClr val="FF0000"/>
                  </a:solidFill>
                  <a:latin typeface="Arial" pitchFamily="34" charset="0"/>
                  <a:cs typeface="B Nazanin" pitchFamily="2" charset="-78"/>
                </a:rPr>
                <a:t>نام ایرانی </a:t>
              </a:r>
              <a:r>
                <a:rPr lang="fa-IR" sz="1600" b="1" dirty="0" smtClean="0">
                  <a:solidFill>
                    <a:schemeClr val="tx1"/>
                  </a:solidFill>
                  <a:latin typeface="Arial" pitchFamily="34" charset="0"/>
                  <a:cs typeface="B Nazanin" pitchFamily="2" charset="-78"/>
                </a:rPr>
                <a:t>داده اند که به کانی های ملی معروف هستند.</a:t>
              </a:r>
            </a:p>
            <a:p>
              <a:pPr marR="571500"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a-IR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cs typeface="B Nazanin" pitchFamily="2" charset="-78"/>
                </a:rPr>
                <a:t>کانی</a:t>
              </a:r>
              <a:r>
                <a:rPr kumimoji="0" lang="fa-IR" sz="1600" b="1" i="0" u="none" strike="noStrike" cap="none" normalizeH="0" dirty="0" smtClean="0">
                  <a:ln>
                    <a:noFill/>
                  </a:ln>
                  <a:solidFill>
                    <a:srgbClr val="793B9B"/>
                  </a:solidFill>
                  <a:effectLst/>
                  <a:latin typeface="Arial" pitchFamily="34" charset="0"/>
                  <a:cs typeface="B Nazanin" pitchFamily="2" charset="-78"/>
                </a:rPr>
                <a:t> </a:t>
              </a:r>
              <a:r>
                <a:rPr kumimoji="0" lang="fa-IR" sz="16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B Nazanin" pitchFamily="2" charset="-78"/>
                </a:rPr>
                <a:t>بیرونیت </a:t>
              </a:r>
              <a:r>
                <a:rPr kumimoji="0" lang="fa-IR" sz="1600" b="1" i="0" u="none" strike="noStrike" cap="none" normalizeH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cs typeface="B Nazanin" pitchFamily="2" charset="-78"/>
                </a:rPr>
                <a:t>که به افتخار دانشمند ایرانی ، </a:t>
              </a:r>
              <a:r>
                <a:rPr kumimoji="0" lang="fa-IR" sz="1600" b="1" i="0" u="none" strike="noStrike" cap="none" normalizeH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itchFamily="34" charset="0"/>
                  <a:cs typeface="B Nazanin" pitchFamily="2" charset="-78"/>
                </a:rPr>
                <a:t>ابو ریحان بیرونی  </a:t>
              </a:r>
              <a:r>
                <a:rPr kumimoji="0" lang="fa-IR" sz="1600" b="1" i="0" u="none" strike="noStrike" cap="none" normalizeH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cs typeface="B Nazanin" pitchFamily="2" charset="-78"/>
                </a:rPr>
                <a:t>نام گذاری کردند .</a:t>
              </a:r>
            </a:p>
            <a:p>
              <a:pPr marR="571500"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a-IR" sz="1600" b="1" baseline="0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B Nazanin" pitchFamily="2" charset="-78"/>
                </a:rPr>
                <a:t>کانی</a:t>
              </a:r>
              <a:r>
                <a:rPr lang="fa-IR" sz="1600" b="1" dirty="0" smtClean="0">
                  <a:solidFill>
                    <a:srgbClr val="FF0000"/>
                  </a:solidFill>
                  <a:latin typeface="Arial" pitchFamily="34" charset="0"/>
                  <a:cs typeface="B Nazanin" pitchFamily="2" charset="-78"/>
                </a:rPr>
                <a:t> آویسنیت </a:t>
              </a:r>
              <a:r>
                <a:rPr lang="fa-IR" sz="1600" b="1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B Nazanin" pitchFamily="2" charset="-78"/>
                </a:rPr>
                <a:t>که به افتخار دانشمند ایرانی </a:t>
              </a:r>
              <a:r>
                <a:rPr lang="fa-IR" sz="1600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B Nazanin" pitchFamily="2" charset="-78"/>
                </a:rPr>
                <a:t>ابو علی سینا </a:t>
              </a:r>
              <a:r>
                <a:rPr lang="fa-IR" sz="1600" b="1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B Nazanin" pitchFamily="2" charset="-78"/>
                </a:rPr>
                <a:t>نام گذاری کردند .</a:t>
              </a:r>
            </a:p>
            <a:p>
              <a:pPr marR="571500"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a-IR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cs typeface="B Nazanin" pitchFamily="2" charset="-78"/>
                </a:rPr>
                <a:t>کانی</a:t>
              </a:r>
              <a:r>
                <a:rPr kumimoji="0" lang="fa-IR" sz="1600" b="1" i="0" u="none" strike="noStrike" cap="none" normalizeH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cs typeface="B Nazanin" pitchFamily="2" charset="-78"/>
                </a:rPr>
                <a:t> </a:t>
              </a:r>
              <a:r>
                <a:rPr kumimoji="0" lang="fa-IR" sz="16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B Nazanin" pitchFamily="2" charset="-78"/>
                </a:rPr>
                <a:t>ایرانیت</a:t>
              </a:r>
              <a:r>
                <a:rPr kumimoji="0" lang="fa-IR" sz="1600" b="1" i="0" u="none" strike="noStrike" cap="none" normalizeH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cs typeface="B Nazanin" pitchFamily="2" charset="-78"/>
                </a:rPr>
                <a:t> محل کشف آن برای اولین بار در </a:t>
              </a:r>
              <a:r>
                <a:rPr kumimoji="0" lang="fa-IR" sz="1600" b="1" i="0" u="none" strike="noStrike" cap="none" normalizeH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itchFamily="34" charset="0"/>
                  <a:cs typeface="B Nazanin" pitchFamily="2" charset="-78"/>
                </a:rPr>
                <a:t>ایران</a:t>
              </a:r>
              <a:r>
                <a:rPr kumimoji="0" lang="fa-IR" sz="1600" b="1" i="0" u="none" strike="noStrike" cap="none" normalizeH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cs typeface="B Nazanin" pitchFamily="2" charset="-78"/>
                </a:rPr>
                <a:t> بوده است .</a:t>
              </a:r>
            </a:p>
            <a:p>
              <a:pPr marR="571500"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a-IR" sz="1600" b="1" i="0" u="none" strike="noStrike" cap="none" normalizeH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cs typeface="B Nazanin" pitchFamily="2" charset="-78"/>
                </a:rPr>
                <a:t>کانی </a:t>
              </a:r>
              <a:r>
                <a:rPr kumimoji="0" lang="fa-IR" sz="1600" b="1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B Nazanin" pitchFamily="2" charset="-78"/>
                </a:rPr>
                <a:t>خادمیت</a:t>
              </a:r>
              <a:r>
                <a:rPr kumimoji="0" lang="fa-IR" sz="1600" b="1" i="0" u="none" strike="noStrike" cap="none" normalizeH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cs typeface="B Nazanin" pitchFamily="2" charset="-78"/>
                </a:rPr>
                <a:t> که </a:t>
              </a:r>
              <a:r>
                <a:rPr lang="fa-IR" sz="1600" b="1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B Nazanin" pitchFamily="2" charset="-78"/>
                </a:rPr>
                <a:t>به افتخار </a:t>
              </a:r>
              <a:r>
                <a:rPr kumimoji="0" lang="fa-IR" sz="1600" b="1" i="0" u="none" strike="noStrike" cap="none" normalizeH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pitchFamily="34" charset="0"/>
                  <a:cs typeface="B Nazanin" pitchFamily="2" charset="-78"/>
                </a:rPr>
                <a:t>مهندس نصرالله خادم </a:t>
              </a:r>
              <a:r>
                <a:rPr kumimoji="0" lang="fa-IR" sz="1600" b="1" i="0" u="none" strike="noStrike" cap="none" normalizeH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  <a:cs typeface="B Nazanin" pitchFamily="2" charset="-78"/>
                </a:rPr>
                <a:t>از بنیان گذاران سازمان زمین شناسی ایران </a:t>
              </a:r>
              <a:r>
                <a:rPr lang="fa-IR" sz="1600" b="1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B Nazanin" pitchFamily="2" charset="-78"/>
                </a:rPr>
                <a:t>نام گذاری کردند.</a:t>
              </a:r>
            </a:p>
            <a:p>
              <a:pPr marR="571500" lvl="0" fontAlgn="base">
                <a:spcBef>
                  <a:spcPct val="0"/>
                </a:spcBef>
                <a:spcAft>
                  <a:spcPts val="1000"/>
                </a:spcAft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571604" y="4071942"/>
              <a:ext cx="5562623" cy="2143125"/>
              <a:chOff x="1571604" y="4071942"/>
              <a:chExt cx="5562623" cy="2143125"/>
            </a:xfrm>
          </p:grpSpPr>
          <p:pic>
            <p:nvPicPr>
              <p:cNvPr id="4" name="Picture 3" descr="iranit.jpg"/>
              <p:cNvPicPr>
                <a:picLocks noChangeAspect="1"/>
              </p:cNvPicPr>
              <p:nvPr/>
            </p:nvPicPr>
            <p:blipFill>
              <a:blip r:embed="rId2" cstate="print"/>
              <a:srcRect r="50000"/>
              <a:stretch>
                <a:fillRect/>
              </a:stretch>
            </p:blipFill>
            <p:spPr>
              <a:xfrm>
                <a:off x="4857752" y="4071942"/>
                <a:ext cx="2276475" cy="2143125"/>
              </a:xfrm>
              <a:prstGeom prst="rect">
                <a:avLst/>
              </a:prstGeom>
            </p:spPr>
          </p:pic>
          <p:pic>
            <p:nvPicPr>
              <p:cNvPr id="5" name="Picture 4" descr="Untitled.png"/>
              <p:cNvPicPr>
                <a:picLocks noChangeAspect="1"/>
              </p:cNvPicPr>
              <p:nvPr/>
            </p:nvPicPr>
            <p:blipFill>
              <a:blip r:embed="rId3" cstate="print"/>
              <a:srcRect t="3333" r="57844" b="6679"/>
              <a:stretch>
                <a:fillRect/>
              </a:stretch>
            </p:blipFill>
            <p:spPr>
              <a:xfrm>
                <a:off x="1571604" y="4214818"/>
                <a:ext cx="1919603" cy="192882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786314" y="4214818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>
                    <a:cs typeface="B Titr" pitchFamily="2" charset="-78"/>
                  </a:rPr>
                  <a:t>ایرانیت</a:t>
                </a:r>
                <a:endParaRPr lang="fa-IR" dirty="0">
                  <a:cs typeface="B Titr" pitchFamily="2" charset="-78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71604" y="4286256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>
                    <a:solidFill>
                      <a:schemeClr val="bg1"/>
                    </a:solidFill>
                    <a:cs typeface="B Titr" pitchFamily="2" charset="-78"/>
                  </a:rPr>
                  <a:t>خادمیت</a:t>
                </a:r>
                <a:endParaRPr lang="fa-IR" dirty="0">
                  <a:solidFill>
                    <a:schemeClr val="bg1"/>
                  </a:solidFill>
                  <a:cs typeface="B Titr" pitchFamily="2" charset="-78"/>
                </a:endParaRPr>
              </a:p>
            </p:txBody>
          </p:sp>
        </p:grpSp>
      </p:grpSp>
      <p:sp>
        <p:nvSpPr>
          <p:cNvPr id="10" name="Action Button: Back or Previous 9">
            <a:hlinkClick r:id="" action="ppaction://hlinkshowjump?jump=previousslide" highlightClick="1">
              <a:snd r:embed="rId4" name="click.wav"/>
            </a:hlinkClick>
          </p:cNvPr>
          <p:cNvSpPr/>
          <p:nvPr/>
        </p:nvSpPr>
        <p:spPr>
          <a:xfrm>
            <a:off x="214282" y="6215082"/>
            <a:ext cx="90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Yekan" pitchFamily="2" charset="-78"/>
              </a:rPr>
              <a:t>برگشت</a:t>
            </a:r>
            <a:endParaRPr lang="fa-IR" dirty="0">
              <a:solidFill>
                <a:srgbClr val="FFFF00"/>
              </a:solidFill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ction Button: Forward or Next 7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214282" y="6215082"/>
            <a:ext cx="90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B Yekan" pitchFamily="2" charset="-78"/>
              </a:rPr>
              <a:t>ادامه</a:t>
            </a:r>
            <a:endParaRPr lang="fa-IR" dirty="0">
              <a:solidFill>
                <a:srgbClr val="FFFF00"/>
              </a:solidFill>
              <a:cs typeface="B Yeka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1340768"/>
            <a:ext cx="3786182" cy="7143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tx1">
                    <a:lumMod val="95000"/>
                  </a:schemeClr>
                </a:solidFill>
                <a:cs typeface="B Titr" pitchFamily="2" charset="-78"/>
              </a:rPr>
              <a:t>فصل یازدهم: کانی ها</a:t>
            </a:r>
          </a:p>
        </p:txBody>
      </p:sp>
    </p:spTree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0958" y="2214554"/>
            <a:ext cx="1317990" cy="369332"/>
          </a:xfrm>
          <a:prstGeom prst="rect">
            <a:avLst/>
          </a:prstGeom>
          <a:solidFill>
            <a:srgbClr val="FCED2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1">
            <a:spAutoFit/>
          </a:bodyPr>
          <a:lstStyle/>
          <a:p>
            <a:r>
              <a:rPr lang="fa-IR" dirty="0" smtClean="0">
                <a:cs typeface="B Homa" pitchFamily="2" charset="-78"/>
              </a:rPr>
              <a:t>آموختیم که...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4282" y="6215082"/>
            <a:ext cx="1900132" cy="360000"/>
            <a:chOff x="214282" y="6215082"/>
            <a:chExt cx="1900132" cy="360000"/>
          </a:xfrm>
        </p:grpSpPr>
        <p:sp>
          <p:nvSpPr>
            <p:cNvPr id="6" name="Action Button: Forward or Next 5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>
              <a:off x="1214414" y="6215082"/>
              <a:ext cx="900000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7" name="Action Button: Back or Previous 6">
              <a:hlinkClick r:id="" action="ppaction://hlinkshowjump?jump=previous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6215082"/>
              <a:ext cx="900000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14282" y="3429000"/>
            <a:ext cx="857256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1600" dirty="0" smtClean="0">
                <a:cs typeface="B Titr" pitchFamily="2" charset="-78"/>
              </a:rPr>
              <a:t>منشا هر آنچه که استفاده می کنیم در ازطبیعت است  و به طور مستقیم یا غیر مستقیم از طبیعت بدست می آید</a:t>
            </a:r>
          </a:p>
          <a:p>
            <a:r>
              <a:rPr lang="fa-IR" sz="1600" dirty="0" smtClean="0">
                <a:cs typeface="B Titr" pitchFamily="2" charset="-78"/>
              </a:rPr>
              <a:t>بیشتر مواد مورد استفاده ما به شکل ترکیب و مخلوط هستند.</a:t>
            </a:r>
          </a:p>
          <a:p>
            <a:r>
              <a:rPr lang="fa-IR" sz="1600" dirty="0" smtClean="0">
                <a:cs typeface="B Titr" pitchFamily="2" charset="-78"/>
              </a:rPr>
              <a:t>باید با مصرف درست و بهینه ،منابع طبیعی و انرژ ی ها را برای نسل های آینده نیز حفظ کنیم</a:t>
            </a:r>
            <a:endParaRPr lang="fa-IR" sz="1600" dirty="0">
              <a:cs typeface="B Titr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42908" y="428604"/>
            <a:ext cx="9144000" cy="3286148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3" name="Group 11"/>
          <p:cNvGrpSpPr/>
          <p:nvPr/>
        </p:nvGrpSpPr>
        <p:grpSpPr>
          <a:xfrm>
            <a:off x="214282" y="6215082"/>
            <a:ext cx="1900132" cy="360000"/>
            <a:chOff x="214282" y="6215082"/>
            <a:chExt cx="1900132" cy="360000"/>
          </a:xfrm>
        </p:grpSpPr>
        <p:sp>
          <p:nvSpPr>
            <p:cNvPr id="13" name="Action Button: Forward or Next 12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>
              <a:off x="1214414" y="6215082"/>
              <a:ext cx="900000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15" name="Action Button: Back or Previous 14">
              <a:hlinkClick r:id="" action="ppaction://hlinkshowjump?jump=previous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6215082"/>
              <a:ext cx="900000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071934" y="571480"/>
            <a:ext cx="72487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FF0000"/>
                </a:solidFill>
                <a:cs typeface="B Titr" pitchFamily="2" charset="-78"/>
              </a:rPr>
              <a:t>کانی</a:t>
            </a:r>
            <a:endParaRPr lang="fa-IR" sz="2400" b="1" dirty="0">
              <a:solidFill>
                <a:srgbClr val="FF0000"/>
              </a:solidFill>
              <a:cs typeface="B Titr" pitchFamily="2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5720" y="1000108"/>
            <a:ext cx="8072462" cy="2857520"/>
            <a:chOff x="1071538" y="1214422"/>
            <a:chExt cx="8072462" cy="2857520"/>
          </a:xfrm>
        </p:grpSpPr>
        <p:grpSp>
          <p:nvGrpSpPr>
            <p:cNvPr id="10" name="Group 9"/>
            <p:cNvGrpSpPr/>
            <p:nvPr/>
          </p:nvGrpSpPr>
          <p:grpSpPr>
            <a:xfrm>
              <a:off x="7193280" y="1214422"/>
              <a:ext cx="1950720" cy="1639824"/>
              <a:chOff x="7193280" y="1214422"/>
              <a:chExt cx="1950720" cy="1639824"/>
            </a:xfrm>
          </p:grpSpPr>
          <p:pic>
            <p:nvPicPr>
              <p:cNvPr id="8" name="Picture 7" descr="6asbestos-serpentine224aa27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193280" y="1214422"/>
                <a:ext cx="1950720" cy="1639824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215206" y="2478281"/>
                <a:ext cx="642942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1400" dirty="0" smtClean="0">
                    <a:solidFill>
                      <a:srgbClr val="C00000"/>
                    </a:solidFill>
                    <a:cs typeface="B Titr" pitchFamily="2" charset="-78"/>
                  </a:rPr>
                  <a:t>آزبست</a:t>
                </a:r>
                <a:endParaRPr lang="fa-IR" sz="1400" dirty="0">
                  <a:solidFill>
                    <a:srgbClr val="C00000"/>
                  </a:solidFill>
                  <a:cs typeface="B Titr" pitchFamily="2" charset="-78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071538" y="1357298"/>
              <a:ext cx="3048000" cy="2286000"/>
              <a:chOff x="1071538" y="1357298"/>
              <a:chExt cx="3048000" cy="2286000"/>
            </a:xfrm>
          </p:grpSpPr>
          <p:pic>
            <p:nvPicPr>
              <p:cNvPr id="12" name="Picture 11" descr="halit 01_resize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71538" y="1357298"/>
                <a:ext cx="3048000" cy="22860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071802" y="1500174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>
                    <a:solidFill>
                      <a:schemeClr val="bg1"/>
                    </a:solidFill>
                    <a:cs typeface="B Titr" pitchFamily="2" charset="-78"/>
                  </a:rPr>
                  <a:t>هالیت</a:t>
                </a:r>
                <a:endParaRPr lang="fa-IR" dirty="0">
                  <a:solidFill>
                    <a:schemeClr val="bg1"/>
                  </a:solidFill>
                  <a:cs typeface="B Titr" pitchFamily="2" charset="-78"/>
                </a:endParaRPr>
              </a:p>
            </p:txBody>
          </p:sp>
        </p:grpSp>
        <p:pic>
          <p:nvPicPr>
            <p:cNvPr id="18" name="Picture 17" descr="Talc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1000" y="1571612"/>
              <a:ext cx="2738454" cy="250033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4214810" y="1714488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تالک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21" name="Picture 20" descr="4alj4knfrrt519hq36a.jpg"/>
          <p:cNvPicPr>
            <a:picLocks noChangeAspect="1"/>
          </p:cNvPicPr>
          <p:nvPr/>
        </p:nvPicPr>
        <p:blipFill>
          <a:blip r:embed="rId6" cstate="print"/>
          <a:srcRect b="24385"/>
          <a:stretch>
            <a:fillRect/>
          </a:stretch>
        </p:blipFill>
        <p:spPr>
          <a:xfrm>
            <a:off x="428596" y="3857628"/>
            <a:ext cx="2357434" cy="133890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000232" y="4429132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فیروزه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graphicFrame>
        <p:nvGraphicFramePr>
          <p:cNvPr id="25" name="Diagram 24"/>
          <p:cNvGraphicFramePr/>
          <p:nvPr/>
        </p:nvGraphicFramePr>
        <p:xfrm>
          <a:off x="4071934" y="4143380"/>
          <a:ext cx="4429156" cy="234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42844" y="357166"/>
            <a:ext cx="8715436" cy="6286544"/>
            <a:chOff x="214282" y="285728"/>
            <a:chExt cx="8715436" cy="6286544"/>
          </a:xfrm>
        </p:grpSpPr>
        <p:sp>
          <p:nvSpPr>
            <p:cNvPr id="24" name="Rectangle 23"/>
            <p:cNvSpPr/>
            <p:nvPr/>
          </p:nvSpPr>
          <p:spPr>
            <a:xfrm>
              <a:off x="3428992" y="285728"/>
              <a:ext cx="1928826" cy="57150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600" dirty="0" smtClean="0">
                  <a:cs typeface="B Titr" pitchFamily="2" charset="-78"/>
                </a:rPr>
                <a:t>کاربرد کانی ها</a:t>
              </a:r>
              <a:endParaRPr lang="fa-IR" sz="1600" dirty="0">
                <a:cs typeface="B Titr" pitchFamily="2" charset="-78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572396" y="1285860"/>
              <a:ext cx="1357322" cy="100013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chemeClr val="tx1"/>
                  </a:solidFill>
                  <a:cs typeface="B Titr" pitchFamily="2" charset="-78"/>
                </a:rPr>
                <a:t>مصرف خوراکی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857884" y="1285860"/>
              <a:ext cx="1357322" cy="100013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400" dirty="0" smtClean="0">
                  <a:solidFill>
                    <a:schemeClr val="tx1"/>
                  </a:solidFill>
                  <a:cs typeface="B Titr" pitchFamily="2" charset="-78"/>
                </a:rPr>
                <a:t>داروسازی و لوازم بهداشتی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3857620" y="1285860"/>
              <a:ext cx="1357322" cy="100013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600" dirty="0" smtClean="0">
                  <a:solidFill>
                    <a:schemeClr val="tx1"/>
                  </a:solidFill>
                  <a:cs typeface="B Titr" pitchFamily="2" charset="-78"/>
                </a:rPr>
                <a:t>ساخت زیورآلات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000232" y="1285860"/>
              <a:ext cx="1357322" cy="100013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chemeClr val="tx1"/>
                  </a:solidFill>
                  <a:cs typeface="B Titr" pitchFamily="2" charset="-78"/>
                </a:rPr>
                <a:t>در صنعت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85720" y="1285860"/>
              <a:ext cx="1357322" cy="1000132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600" dirty="0" smtClean="0">
                  <a:solidFill>
                    <a:schemeClr val="tx1"/>
                  </a:solidFill>
                  <a:cs typeface="B Titr" pitchFamily="2" charset="-78"/>
                </a:rPr>
                <a:t>ساختمان سازی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7572396" y="2714620"/>
              <a:ext cx="1357322" cy="1000132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200" dirty="0" smtClean="0">
                  <a:solidFill>
                    <a:schemeClr val="tx1"/>
                  </a:solidFill>
                  <a:cs typeface="B Titr" pitchFamily="2" charset="-78"/>
                </a:rPr>
                <a:t>نمک خوراکی</a:t>
              </a:r>
            </a:p>
            <a:p>
              <a:pPr algn="ctr"/>
              <a:endParaRPr lang="fa-IR" sz="1200" dirty="0" smtClean="0">
                <a:solidFill>
                  <a:schemeClr val="tx1"/>
                </a:solidFill>
                <a:cs typeface="B Titr" pitchFamily="2" charset="-78"/>
              </a:endParaRPr>
            </a:p>
            <a:p>
              <a:pPr algn="ctr"/>
              <a:r>
                <a:rPr lang="fa-IR" sz="1200" dirty="0" smtClean="0">
                  <a:solidFill>
                    <a:schemeClr val="tx1"/>
                  </a:solidFill>
                  <a:cs typeface="B Titr" pitchFamily="2" charset="-78"/>
                </a:rPr>
                <a:t> </a:t>
              </a:r>
              <a:r>
                <a:rPr lang="fa-IR" sz="1600" dirty="0" smtClean="0">
                  <a:solidFill>
                    <a:schemeClr val="tx1"/>
                  </a:solidFill>
                  <a:cs typeface="B Titr" pitchFamily="2" charset="-78"/>
                </a:rPr>
                <a:t>(هالیت)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929322" y="2714620"/>
              <a:ext cx="1357322" cy="1000132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600" dirty="0" smtClean="0">
                  <a:solidFill>
                    <a:schemeClr val="tx1"/>
                  </a:solidFill>
                  <a:cs typeface="B Titr" pitchFamily="2" charset="-78"/>
                </a:rPr>
                <a:t>فلوئوریت </a:t>
              </a:r>
            </a:p>
            <a:p>
              <a:pPr algn="ctr"/>
              <a:endParaRPr lang="fa-IR" sz="1600" dirty="0" smtClean="0">
                <a:solidFill>
                  <a:schemeClr val="tx1"/>
                </a:solidFill>
                <a:cs typeface="B Titr" pitchFamily="2" charset="-78"/>
              </a:endParaRPr>
            </a:p>
            <a:p>
              <a:pPr algn="ctr"/>
              <a:r>
                <a:rPr lang="fa-IR" sz="900" dirty="0" smtClean="0">
                  <a:solidFill>
                    <a:schemeClr val="tx1"/>
                  </a:solidFill>
                  <a:cs typeface="B Titr" pitchFamily="2" charset="-78"/>
                </a:rPr>
                <a:t>(تهیه خمیر دندان)</a:t>
              </a:r>
              <a:endParaRPr lang="fa-IR" sz="1600" dirty="0" smtClean="0">
                <a:solidFill>
                  <a:schemeClr val="tx1"/>
                </a:solidFill>
                <a:cs typeface="B Titr" pitchFamily="2" charset="-78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929322" y="4143380"/>
              <a:ext cx="1357322" cy="10001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600" dirty="0" smtClean="0">
                  <a:solidFill>
                    <a:schemeClr val="tx1"/>
                  </a:solidFill>
                  <a:cs typeface="B Titr" pitchFamily="2" charset="-78"/>
                </a:rPr>
                <a:t>تالک</a:t>
              </a:r>
            </a:p>
            <a:p>
              <a:pPr algn="ctr"/>
              <a:r>
                <a:rPr lang="fa-IR" sz="1400" dirty="0" smtClean="0">
                  <a:solidFill>
                    <a:schemeClr val="tx1"/>
                  </a:solidFill>
                  <a:cs typeface="B Titr" pitchFamily="2" charset="-78"/>
                </a:rPr>
                <a:t>(پودر بچه)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857620" y="2714620"/>
              <a:ext cx="1357322" cy="1000132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chemeClr val="tx1"/>
                  </a:solidFill>
                  <a:cs typeface="B Titr" pitchFamily="2" charset="-78"/>
                </a:rPr>
                <a:t>طلا</a:t>
              </a:r>
              <a:r>
                <a:rPr lang="fa-IR" dirty="0" smtClean="0"/>
                <a:t> 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2000232" y="2714620"/>
              <a:ext cx="1357322" cy="1071570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chemeClr val="tx1"/>
                  </a:solidFill>
                  <a:cs typeface="B Titr" pitchFamily="2" charset="-78"/>
                </a:rPr>
                <a:t>مس</a:t>
              </a:r>
            </a:p>
            <a:p>
              <a:pPr algn="ctr"/>
              <a:r>
                <a:rPr lang="fa-IR" dirty="0" smtClean="0">
                  <a:solidFill>
                    <a:schemeClr val="tx1"/>
                  </a:solidFill>
                  <a:cs typeface="B Titr" pitchFamily="2" charset="-78"/>
                </a:rPr>
                <a:t> </a:t>
              </a:r>
              <a:r>
                <a:rPr lang="fa-IR" sz="1050" dirty="0" smtClean="0">
                  <a:solidFill>
                    <a:schemeClr val="tx1"/>
                  </a:solidFill>
                  <a:cs typeface="B Titr" pitchFamily="2" charset="-78"/>
                </a:rPr>
                <a:t>(کابل برق)</a:t>
              </a:r>
              <a:endParaRPr lang="fa-IR" dirty="0" smtClean="0">
                <a:solidFill>
                  <a:schemeClr val="tx1"/>
                </a:solidFill>
                <a:cs typeface="B Titr" pitchFamily="2" charset="-78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85720" y="2714620"/>
              <a:ext cx="1357322" cy="1000132"/>
            </a:xfrm>
            <a:prstGeom prst="ellipse">
              <a:avLst/>
            </a:prstGeom>
            <a:solidFill>
              <a:srgbClr val="FF66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600" dirty="0" smtClean="0">
                  <a:solidFill>
                    <a:schemeClr val="tx1"/>
                  </a:solidFill>
                  <a:cs typeface="B Titr" pitchFamily="2" charset="-78"/>
                </a:rPr>
                <a:t>ساختمان سازی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3857620" y="4143380"/>
              <a:ext cx="1357322" cy="10001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chemeClr val="tx1"/>
                  </a:solidFill>
                  <a:cs typeface="B Titr" pitchFamily="2" charset="-78"/>
                </a:rPr>
                <a:t>فیروزه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3857620" y="5572140"/>
              <a:ext cx="1357322" cy="100013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chemeClr val="tx1"/>
                  </a:solidFill>
                  <a:cs typeface="B Titr" pitchFamily="2" charset="-78"/>
                </a:rPr>
                <a:t>یاقوت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000232" y="4143380"/>
              <a:ext cx="1357322" cy="107157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600" dirty="0" smtClean="0">
                  <a:solidFill>
                    <a:schemeClr val="tx1"/>
                  </a:solidFill>
                  <a:cs typeface="B Titr" pitchFamily="2" charset="-78"/>
                </a:rPr>
                <a:t>مسکوویت</a:t>
              </a:r>
            </a:p>
            <a:p>
              <a:pPr algn="ctr"/>
              <a:r>
                <a:rPr lang="fa-IR" sz="1400" dirty="0" smtClean="0">
                  <a:solidFill>
                    <a:schemeClr val="tx1"/>
                  </a:solidFill>
                  <a:cs typeface="B Titr" pitchFamily="2" charset="-78"/>
                </a:rPr>
                <a:t>(طق نسوز)</a:t>
              </a:r>
            </a:p>
            <a:p>
              <a:pPr algn="ctr"/>
              <a:endParaRPr lang="fa-IR" sz="1600" dirty="0" smtClean="0">
                <a:solidFill>
                  <a:schemeClr val="tx1"/>
                </a:solidFill>
                <a:cs typeface="B Titr" pitchFamily="2" charset="-78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14282" y="4143380"/>
              <a:ext cx="1428760" cy="10001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600" dirty="0" smtClean="0">
                  <a:solidFill>
                    <a:schemeClr val="tx1"/>
                  </a:solidFill>
                  <a:cs typeface="B Titr" pitchFamily="2" charset="-78"/>
                </a:rPr>
                <a:t>ژیپس(گچ)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57224" y="1071546"/>
            <a:ext cx="7464477" cy="4571239"/>
            <a:chOff x="857224" y="1071546"/>
            <a:chExt cx="7464477" cy="4571239"/>
          </a:xfrm>
        </p:grpSpPr>
        <p:cxnSp>
          <p:nvCxnSpPr>
            <p:cNvPr id="54" name="Straight Connector 53"/>
            <p:cNvCxnSpPr/>
            <p:nvPr/>
          </p:nvCxnSpPr>
          <p:spPr>
            <a:xfrm rot="16200000" flipH="1">
              <a:off x="6375810" y="2553885"/>
              <a:ext cx="427834" cy="349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857224" y="1071546"/>
              <a:ext cx="7464477" cy="4571239"/>
              <a:chOff x="857224" y="1071546"/>
              <a:chExt cx="7464477" cy="4571239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928662" y="1071546"/>
                <a:ext cx="7143800" cy="1588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33" idx="0"/>
              </p:cNvCxnSpPr>
              <p:nvPr/>
            </p:nvCxnSpPr>
            <p:spPr>
              <a:xfrm rot="16200000" flipH="1">
                <a:off x="733001" y="1197356"/>
                <a:ext cx="284958" cy="349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endCxn id="32" idx="0"/>
              </p:cNvCxnSpPr>
              <p:nvPr/>
            </p:nvCxnSpPr>
            <p:spPr>
              <a:xfrm rot="16200000" flipH="1">
                <a:off x="2482438" y="1232281"/>
                <a:ext cx="214314" cy="357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31" idx="0"/>
              </p:cNvCxnSpPr>
              <p:nvPr/>
            </p:nvCxnSpPr>
            <p:spPr>
              <a:xfrm rot="16200000" flipH="1">
                <a:off x="4304108" y="1196562"/>
                <a:ext cx="285751" cy="3571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7983165" y="1160844"/>
                <a:ext cx="214314" cy="35719"/>
              </a:xfrm>
              <a:prstGeom prst="line">
                <a:avLst/>
              </a:prstGeom>
              <a:ln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6200000" flipH="1">
                <a:off x="6411529" y="1160844"/>
                <a:ext cx="214314" cy="35719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42" idx="0"/>
              </p:cNvCxnSpPr>
              <p:nvPr/>
            </p:nvCxnSpPr>
            <p:spPr>
              <a:xfrm rot="16200000" flipH="1">
                <a:off x="661563" y="2554678"/>
                <a:ext cx="427834" cy="3492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446720" y="2482447"/>
                <a:ext cx="427834" cy="3492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660770" y="3982645"/>
                <a:ext cx="427834" cy="3492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4304108" y="2553885"/>
                <a:ext cx="427834" cy="3492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8090322" y="2553885"/>
                <a:ext cx="427834" cy="3492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4304108" y="5411405"/>
                <a:ext cx="427834" cy="3492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6375810" y="3982645"/>
                <a:ext cx="427834" cy="3492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4304108" y="3982645"/>
                <a:ext cx="427834" cy="3492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endCxn id="46" idx="0"/>
              </p:cNvCxnSpPr>
              <p:nvPr/>
            </p:nvCxnSpPr>
            <p:spPr>
              <a:xfrm rot="16200000" flipH="1">
                <a:off x="2411001" y="4018363"/>
                <a:ext cx="357189" cy="35719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oup 65"/>
          <p:cNvGrpSpPr/>
          <p:nvPr/>
        </p:nvGrpSpPr>
        <p:grpSpPr>
          <a:xfrm>
            <a:off x="214282" y="6215082"/>
            <a:ext cx="1900132" cy="360000"/>
            <a:chOff x="214282" y="6215082"/>
            <a:chExt cx="1900132" cy="360000"/>
          </a:xfrm>
        </p:grpSpPr>
        <p:sp>
          <p:nvSpPr>
            <p:cNvPr id="67" name="Action Button: Forward or Next 66">
              <a:hlinkClick r:id="" action="ppaction://hlinkshowjump?jump=nextslide" highlightClick="1">
                <a:snd r:embed="rId2" name="click.wav"/>
              </a:hlinkClick>
            </p:cNvPr>
            <p:cNvSpPr/>
            <p:nvPr/>
          </p:nvSpPr>
          <p:spPr>
            <a:xfrm>
              <a:off x="1214414" y="6215082"/>
              <a:ext cx="900000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68" name="Action Button: Back or Previous 67">
              <a:hlinkClick r:id="" action="ppaction://hlinkshowjump?jump=previousslide" highlightClick="1">
                <a:snd r:embed="rId2" name="click.wav"/>
              </a:hlinkClick>
            </p:cNvPr>
            <p:cNvSpPr/>
            <p:nvPr/>
          </p:nvSpPr>
          <p:spPr>
            <a:xfrm>
              <a:off x="214282" y="6215082"/>
              <a:ext cx="900000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0" y="571480"/>
          <a:ext cx="4300510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14282" y="6215082"/>
            <a:ext cx="1900132" cy="360000"/>
            <a:chOff x="214282" y="6215082"/>
            <a:chExt cx="1900132" cy="360000"/>
          </a:xfrm>
        </p:grpSpPr>
        <p:sp>
          <p:nvSpPr>
            <p:cNvPr id="5" name="Action Button: Forward or Next 4">
              <a:hlinkClick r:id="" action="ppaction://hlinkshowjump?jump=nextslide" highlightClick="1">
                <a:snd r:embed="rId7" name="click.wav"/>
              </a:hlinkClick>
            </p:cNvPr>
            <p:cNvSpPr/>
            <p:nvPr/>
          </p:nvSpPr>
          <p:spPr>
            <a:xfrm>
              <a:off x="1214414" y="6215082"/>
              <a:ext cx="900000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6" name="Action Button: Back or Previous 5">
              <a:hlinkClick r:id="" action="ppaction://hlinkshowjump?jump=previousslide" highlightClick="1">
                <a:snd r:embed="rId7" name="click.wav"/>
              </a:hlinkClick>
            </p:cNvPr>
            <p:cNvSpPr/>
            <p:nvPr/>
          </p:nvSpPr>
          <p:spPr>
            <a:xfrm>
              <a:off x="214282" y="6215082"/>
              <a:ext cx="900000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pic>
        <p:nvPicPr>
          <p:cNvPr id="14" name="Picture 13" descr="img4606p20.jpg"/>
          <p:cNvPicPr>
            <a:picLocks noChangeAspect="1"/>
          </p:cNvPicPr>
          <p:nvPr/>
        </p:nvPicPr>
        <p:blipFill>
          <a:blip r:embed="rId8" cstate="print"/>
          <a:srcRect t="1510" r="7812" b="45470"/>
          <a:stretch>
            <a:fillRect/>
          </a:stretch>
        </p:blipFill>
        <p:spPr>
          <a:xfrm>
            <a:off x="214282" y="928670"/>
            <a:ext cx="464347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6248" y="571480"/>
          <a:ext cx="458626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3609ere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1670" y="857232"/>
            <a:ext cx="2296727" cy="1528759"/>
          </a:xfrm>
          <a:prstGeom prst="rect">
            <a:avLst/>
          </a:prstGeom>
        </p:spPr>
      </p:pic>
      <p:pic>
        <p:nvPicPr>
          <p:cNvPr id="7" name="Picture 6" descr="img4606p20.jpg"/>
          <p:cNvPicPr>
            <a:picLocks noChangeAspect="1"/>
          </p:cNvPicPr>
          <p:nvPr/>
        </p:nvPicPr>
        <p:blipFill>
          <a:blip r:embed="rId8" cstate="print"/>
          <a:srcRect t="1510" r="7812" b="45470"/>
          <a:stretch>
            <a:fillRect/>
          </a:stretch>
        </p:blipFill>
        <p:spPr>
          <a:xfrm>
            <a:off x="1000100" y="2714620"/>
            <a:ext cx="3214710" cy="1722306"/>
          </a:xfrm>
          <a:prstGeom prst="rect">
            <a:avLst/>
          </a:prstGeom>
        </p:spPr>
      </p:pic>
      <p:pic>
        <p:nvPicPr>
          <p:cNvPr id="8" name="Picture 7" descr="Closeup_of_pencil_graphit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4714884"/>
            <a:ext cx="1464335" cy="1285884"/>
          </a:xfrm>
          <a:prstGeom prst="rect">
            <a:avLst/>
          </a:prstGeom>
        </p:spPr>
      </p:pic>
      <p:pic>
        <p:nvPicPr>
          <p:cNvPr id="9" name="Picture 8" descr="GraphiteUSGOV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5984" y="4714884"/>
            <a:ext cx="2143124" cy="171451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4282" y="6215082"/>
            <a:ext cx="1900132" cy="360000"/>
            <a:chOff x="214282" y="6215082"/>
            <a:chExt cx="1900132" cy="360000"/>
          </a:xfrm>
        </p:grpSpPr>
        <p:sp>
          <p:nvSpPr>
            <p:cNvPr id="12" name="Action Button: Forward or Next 11">
              <a:hlinkClick r:id="" action="ppaction://hlinkshowjump?jump=nextslide" highlightClick="1">
                <a:snd r:embed="rId11" name="click.wav"/>
              </a:hlinkClick>
            </p:cNvPr>
            <p:cNvSpPr/>
            <p:nvPr/>
          </p:nvSpPr>
          <p:spPr>
            <a:xfrm>
              <a:off x="1214414" y="6215082"/>
              <a:ext cx="900000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13" name="Action Button: Back or Previous 12">
              <a:hlinkClick r:id="" action="ppaction://hlinkshowjump?jump=previousslide" highlightClick="1">
                <a:snd r:embed="rId11" name="click.wav"/>
              </a:hlinkClick>
            </p:cNvPr>
            <p:cNvSpPr/>
            <p:nvPr/>
          </p:nvSpPr>
          <p:spPr>
            <a:xfrm>
              <a:off x="214282" y="6215082"/>
              <a:ext cx="900000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786182" y="571480"/>
          <a:ext cx="501489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سنگ اذرین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28" y="4572008"/>
            <a:ext cx="2200275" cy="1871685"/>
          </a:xfrm>
          <a:prstGeom prst="rect">
            <a:avLst/>
          </a:prstGeom>
        </p:spPr>
      </p:pic>
      <p:pic>
        <p:nvPicPr>
          <p:cNvPr id="3" name="Picture 2" descr="p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4546" y="785794"/>
            <a:ext cx="2571768" cy="1571636"/>
          </a:xfrm>
          <a:prstGeom prst="rect">
            <a:avLst/>
          </a:prstGeom>
        </p:spPr>
      </p:pic>
      <p:pic>
        <p:nvPicPr>
          <p:cNvPr id="6" name="Picture 5" descr="ReactstoAci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28794" y="2500306"/>
            <a:ext cx="2714644" cy="19129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4282" y="6215082"/>
            <a:ext cx="1900132" cy="360000"/>
            <a:chOff x="214282" y="6215082"/>
            <a:chExt cx="1900132" cy="360000"/>
          </a:xfrm>
        </p:grpSpPr>
        <p:sp>
          <p:nvSpPr>
            <p:cNvPr id="10" name="Action Button: Forward or Next 9">
              <a:hlinkClick r:id="" action="ppaction://hlinkshowjump?jump=nextslide" highlightClick="1">
                <a:snd r:embed="rId10" name="click.wav"/>
              </a:hlinkClick>
            </p:cNvPr>
            <p:cNvSpPr/>
            <p:nvPr/>
          </p:nvSpPr>
          <p:spPr>
            <a:xfrm>
              <a:off x="1214414" y="6215082"/>
              <a:ext cx="900000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11" name="Action Button: Back or Previous 10">
              <a:hlinkClick r:id="" action="ppaction://hlinkshowjump?jump=previousslide" highlightClick="1">
                <a:snd r:embed="rId10" name="click.wav"/>
              </a:hlinkClick>
            </p:cNvPr>
            <p:cNvSpPr/>
            <p:nvPr/>
          </p:nvSpPr>
          <p:spPr>
            <a:xfrm>
              <a:off x="214282" y="6215082"/>
              <a:ext cx="900000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زیر ذره بین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4029" y="428604"/>
            <a:ext cx="825689" cy="148760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14282" y="6215082"/>
            <a:ext cx="1900132" cy="360000"/>
            <a:chOff x="214282" y="6215082"/>
            <a:chExt cx="1900132" cy="360000"/>
          </a:xfrm>
        </p:grpSpPr>
        <p:sp>
          <p:nvSpPr>
            <p:cNvPr id="32" name="Action Button: Forward or Next 31">
              <a:hlinkClick r:id="" action="ppaction://hlinkshowjump?jump=nextslide" highlightClick="1">
                <a:snd r:embed="rId3" name="click.wav"/>
              </a:hlinkClick>
            </p:cNvPr>
            <p:cNvSpPr/>
            <p:nvPr/>
          </p:nvSpPr>
          <p:spPr>
            <a:xfrm>
              <a:off x="1214414" y="6215082"/>
              <a:ext cx="900000" cy="360000"/>
            </a:xfrm>
            <a:prstGeom prst="actionButtonForwardNex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ادامه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  <p:sp>
          <p:nvSpPr>
            <p:cNvPr id="33" name="Action Button: Back or Previous 32">
              <a:hlinkClick r:id="" action="ppaction://hlinkshowjump?jump=previousslide" highlightClick="1">
                <a:snd r:embed="rId3" name="click.wav"/>
              </a:hlinkClick>
            </p:cNvPr>
            <p:cNvSpPr/>
            <p:nvPr/>
          </p:nvSpPr>
          <p:spPr>
            <a:xfrm>
              <a:off x="214282" y="6215082"/>
              <a:ext cx="900000" cy="360000"/>
            </a:xfrm>
            <a:prstGeom prst="actionButtonBackPrevio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dirty="0" smtClean="0">
                  <a:solidFill>
                    <a:srgbClr val="FFFF00"/>
                  </a:solidFill>
                  <a:cs typeface="B Yekan" pitchFamily="2" charset="-78"/>
                </a:rPr>
                <a:t>برگشت</a:t>
              </a:r>
              <a:endParaRPr lang="fa-IR" dirty="0">
                <a:solidFill>
                  <a:srgbClr val="FFFF00"/>
                </a:solidFill>
                <a:cs typeface="B Yekan" pitchFamily="2" charset="-7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71538" y="285728"/>
            <a:ext cx="11430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آزبست</a:t>
            </a:r>
            <a:endParaRPr lang="fa-IR" dirty="0">
              <a:solidFill>
                <a:schemeClr val="bg1"/>
              </a:solidFill>
              <a:cs typeface="B Titr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9427" y="290240"/>
            <a:ext cx="7741597" cy="5567652"/>
            <a:chOff x="259427" y="290240"/>
            <a:chExt cx="7741597" cy="5567652"/>
          </a:xfrm>
        </p:grpSpPr>
        <p:sp>
          <p:nvSpPr>
            <p:cNvPr id="29" name="AutoShape 8"/>
            <p:cNvSpPr>
              <a:spLocks noChangeArrowheads="1"/>
            </p:cNvSpPr>
            <p:nvPr/>
          </p:nvSpPr>
          <p:spPr bwMode="auto">
            <a:xfrm>
              <a:off x="857224" y="1428736"/>
              <a:ext cx="7143800" cy="442915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" pitchFamily="34" charset="0"/>
                  <a:cs typeface="B Nazanin" pitchFamily="2" charset="-78"/>
                </a:rPr>
                <a:t>کانی های نا مهربان:</a:t>
              </a:r>
            </a:p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B Nazanin" pitchFamily="2" charset="-78"/>
                </a:rPr>
                <a:t>بعض</a:t>
              </a:r>
              <a:r>
                <a:rPr lang="fa-IR" b="1" baseline="0" dirty="0" smtClean="0">
                  <a:solidFill>
                    <a:srgbClr val="000000"/>
                  </a:solidFill>
                  <a:latin typeface="Calibri" pitchFamily="34" charset="0"/>
                  <a:cs typeface="B Nazanin" pitchFamily="2" charset="-78"/>
                </a:rPr>
                <a:t>ی</a:t>
              </a:r>
              <a:r>
                <a:rPr lang="fa-IR" b="1" dirty="0" smtClean="0">
                  <a:solidFill>
                    <a:srgbClr val="000000"/>
                  </a:solidFill>
                  <a:latin typeface="Calibri" pitchFamily="34" charset="0"/>
                  <a:cs typeface="B Nazanin" pitchFamily="2" charset="-78"/>
                </a:rPr>
                <a:t> کانی ها که در صنایع استفاده می شود برای محیط زیست و انسان ضرر دارد.</a:t>
              </a:r>
            </a:p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a-IR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B Nazanin" pitchFamily="2" charset="-78"/>
                </a:rPr>
                <a:t>آزبست</a:t>
              </a:r>
              <a:r>
                <a:rPr kumimoji="0" lang="fa-IR" sz="18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B Nazanin" pitchFamily="2" charset="-78"/>
                </a:rPr>
                <a:t> یکی از این کانی هاست.این کانی می تواند موجب سرطان ریه شود و استفاده از آن در برخی کشور ها ممنوع است.</a:t>
              </a:r>
            </a:p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a-IR" b="1" baseline="0" dirty="0" smtClean="0">
                  <a:solidFill>
                    <a:srgbClr val="000000"/>
                  </a:solidFill>
                  <a:latin typeface="Calibri" pitchFamily="34" charset="0"/>
                  <a:cs typeface="B Nazanin" pitchFamily="2" charset="-78"/>
                </a:rPr>
                <a:t>موارد</a:t>
              </a:r>
              <a:r>
                <a:rPr lang="fa-IR" b="1" dirty="0" smtClean="0">
                  <a:solidFill>
                    <a:srgbClr val="000000"/>
                  </a:solidFill>
                  <a:latin typeface="Calibri" pitchFamily="34" charset="0"/>
                  <a:cs typeface="B Nazanin" pitchFamily="2" charset="-78"/>
                </a:rPr>
                <a:t> استفاده: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6" descr="1407399648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427" y="290240"/>
              <a:ext cx="1955119" cy="1710000"/>
            </a:xfrm>
            <a:prstGeom prst="rect">
              <a:avLst/>
            </a:prstGeom>
          </p:spPr>
        </p:pic>
        <p:pic>
          <p:nvPicPr>
            <p:cNvPr id="8" name="Picture 7" descr="fireproof_4907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504" y="3429000"/>
              <a:ext cx="2428892" cy="2064895"/>
            </a:xfrm>
            <a:prstGeom prst="rect">
              <a:avLst/>
            </a:prstGeom>
          </p:spPr>
        </p:pic>
        <p:pic>
          <p:nvPicPr>
            <p:cNvPr id="9" name="Picture 8" descr="asbestos cement_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7422" y="3000372"/>
              <a:ext cx="2685539" cy="180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572132" y="5429264"/>
              <a:ext cx="157163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dirty="0" smtClean="0">
                  <a:cs typeface="B Titr" pitchFamily="2" charset="-78"/>
                </a:rPr>
                <a:t>لباس ضد حریق</a:t>
              </a:r>
              <a:endParaRPr lang="fa-IR" dirty="0">
                <a:cs typeface="B Titr" pitchFamily="2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8992" y="4857760"/>
              <a:ext cx="128588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dirty="0" smtClean="0">
                  <a:cs typeface="B Titr" pitchFamily="2" charset="-78"/>
                </a:rPr>
                <a:t>پنل سیمانی </a:t>
              </a:r>
              <a:endParaRPr lang="fa-IR" dirty="0">
                <a:cs typeface="B Titr" pitchFamily="2" charset="-78"/>
              </a:endParaRPr>
            </a:p>
          </p:txBody>
        </p:sp>
        <p:pic>
          <p:nvPicPr>
            <p:cNvPr id="15" name="Picture 14" descr="preview_html_5756b6d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034" y="3643314"/>
              <a:ext cx="2414593" cy="189919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500298" y="5286388"/>
              <a:ext cx="92869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dirty="0" smtClean="0">
                  <a:solidFill>
                    <a:srgbClr val="FF0000"/>
                  </a:solidFill>
                  <a:cs typeface="B Titr" pitchFamily="2" charset="-78"/>
                </a:rPr>
                <a:t>لنت ترمز</a:t>
              </a:r>
              <a:endParaRPr lang="fa-IR" dirty="0">
                <a:solidFill>
                  <a:srgbClr val="FF0000"/>
                </a:solidFill>
                <a:cs typeface="B Titr" pitchFamily="2" charset="-7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1938</TotalTime>
  <Words>534</Words>
  <Application>Microsoft Office PowerPoint</Application>
  <PresentationFormat>On-screen Show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یرر</dc:title>
  <dc:creator>ORANGE</dc:creator>
  <cp:lastModifiedBy>jafar</cp:lastModifiedBy>
  <cp:revision>395</cp:revision>
  <dcterms:created xsi:type="dcterms:W3CDTF">2013-08-01T18:45:12Z</dcterms:created>
  <dcterms:modified xsi:type="dcterms:W3CDTF">2014-11-20T21:50:14Z</dcterms:modified>
</cp:coreProperties>
</file>